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8" r:id="rId3"/>
    <p:sldId id="257" r:id="rId4"/>
    <p:sldId id="280" r:id="rId5"/>
    <p:sldId id="281" r:id="rId6"/>
    <p:sldId id="271" r:id="rId7"/>
    <p:sldId id="274" r:id="rId8"/>
    <p:sldId id="275" r:id="rId9"/>
    <p:sldId id="282" r:id="rId10"/>
    <p:sldId id="283" r:id="rId11"/>
    <p:sldId id="284" r:id="rId12"/>
    <p:sldId id="285" r:id="rId13"/>
    <p:sldId id="286" r:id="rId14"/>
    <p:sldId id="258" r:id="rId15"/>
    <p:sldId id="259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>
        <p:scale>
          <a:sx n="60" d="100"/>
          <a:sy n="60" d="100"/>
        </p:scale>
        <p:origin x="-3084" y="-1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Friday, June 15,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Friday, June 15,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main-dummy-h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26" y="587829"/>
            <a:ext cx="4136026" cy="170886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5577" y="3448594"/>
            <a:ext cx="8412480" cy="219456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400" dirty="0" smtClean="0">
                <a:sym typeface="Webdings"/>
              </a:rPr>
              <a:t> </a:t>
            </a:r>
            <a:r>
              <a:rPr lang="en-US" sz="3600" dirty="0" smtClean="0">
                <a:sym typeface="Webdings"/>
              </a:rPr>
              <a:t> </a:t>
            </a:r>
            <a:r>
              <a:rPr lang="en-US" sz="3100" dirty="0" smtClean="0"/>
              <a:t>+381 23 542-015 </a:t>
            </a:r>
            <a:br>
              <a:rPr lang="en-US" sz="3100" dirty="0" smtClean="0"/>
            </a:br>
            <a:r>
              <a:rPr lang="en-US" sz="3600" dirty="0" smtClean="0">
                <a:sym typeface="Webdings"/>
              </a:rPr>
              <a:t></a:t>
            </a:r>
            <a:r>
              <a:rPr lang="en-US" sz="3100" dirty="0" err="1" smtClean="0"/>
              <a:t>Beogradska</a:t>
            </a:r>
            <a:r>
              <a:rPr lang="en-US" sz="3100" dirty="0" smtClean="0"/>
              <a:t> BB, 23000 </a:t>
            </a:r>
            <a:r>
              <a:rPr lang="en-US" sz="3100" dirty="0" err="1" smtClean="0"/>
              <a:t>Zrenjanin</a:t>
            </a:r>
            <a:r>
              <a:rPr lang="en-US" sz="3100" dirty="0" smtClean="0"/>
              <a:t>, </a:t>
            </a:r>
            <a:r>
              <a:rPr lang="en-US" sz="3100" dirty="0" err="1" smtClean="0"/>
              <a:t>Srbija</a:t>
            </a:r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en-US" sz="2700" b="1" dirty="0" smtClean="0">
                <a:cs typeface="Microsoft New Tai Lue"/>
                <a:sym typeface="Wingdings"/>
              </a:rPr>
              <a:t></a:t>
            </a:r>
            <a:r>
              <a:rPr lang="en-US" sz="3100" dirty="0" smtClean="0">
                <a:cs typeface="Microsoft New Tai Lue"/>
                <a:sym typeface="Wingdings"/>
              </a:rPr>
              <a:t> office@nodular.rs</a:t>
            </a:r>
            <a:br>
              <a:rPr lang="en-US" sz="3100" dirty="0" smtClean="0">
                <a:cs typeface="Microsoft New Tai Lue"/>
                <a:sym typeface="Wingdings"/>
              </a:rPr>
            </a:br>
            <a:r>
              <a:rPr lang="en-US" sz="2700" dirty="0" smtClean="0">
                <a:cs typeface="Microsoft New Tai Lue"/>
                <a:sym typeface="Webdings"/>
              </a:rPr>
              <a:t>@</a:t>
            </a:r>
            <a:r>
              <a:rPr lang="en-US" sz="3100" dirty="0" smtClean="0">
                <a:cs typeface="Microsoft New Tai Lue"/>
                <a:sym typeface="Webdings"/>
              </a:rPr>
              <a:t> www.nodular.rs </a:t>
            </a:r>
            <a:r>
              <a:rPr lang="en-US" dirty="0" smtClean="0">
                <a:cs typeface="Microsoft New Tai Lue"/>
                <a:sym typeface="Webdings"/>
              </a:rPr>
              <a:t/>
            </a:r>
            <a:br>
              <a:rPr lang="en-US" dirty="0" smtClean="0">
                <a:cs typeface="Microsoft New Tai Lue"/>
                <a:sym typeface="Webdings"/>
              </a:rPr>
            </a:b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82139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2012" y="1229436"/>
            <a:ext cx="4080681" cy="940558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Temperature livenja: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73457" y="5807124"/>
            <a:ext cx="7642747" cy="1050876"/>
          </a:xfrm>
        </p:spPr>
        <p:txBody>
          <a:bodyPr/>
          <a:lstStyle/>
          <a:p>
            <a:pPr algn="just">
              <a:buNone/>
            </a:pPr>
            <a:r>
              <a:rPr lang="sr-Latn-RS" sz="2200" dirty="0" smtClean="0"/>
              <a:t>Pored ELIN-a fabrika poseduje i livnu mašinu CIME kapaciteta 7t koja opslužuje Disamatic liniju;</a:t>
            </a:r>
          </a:p>
          <a:p>
            <a:endParaRPr lang="sr-Latn-R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45659" y="2369388"/>
            <a:ext cx="4435524" cy="2434624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Indukcione peći: 1550 </a:t>
            </a:r>
            <a:r>
              <a:rPr lang="en-US" sz="2400" b="1" dirty="0" smtClean="0"/>
              <a:t>°</a:t>
            </a:r>
            <a:r>
              <a:rPr lang="sr-Latn-RS" sz="2400" dirty="0" smtClean="0"/>
              <a:t>C</a:t>
            </a:r>
          </a:p>
          <a:p>
            <a:r>
              <a:rPr lang="sr-Latn-RS" sz="2400" dirty="0" smtClean="0"/>
              <a:t>Sabirna peć: 1490-1520 </a:t>
            </a:r>
            <a:r>
              <a:rPr lang="en-US" sz="2400" b="1" dirty="0" smtClean="0"/>
              <a:t>°</a:t>
            </a:r>
            <a:r>
              <a:rPr lang="sr-Latn-RS" sz="2400" dirty="0" smtClean="0"/>
              <a:t>C</a:t>
            </a:r>
          </a:p>
          <a:p>
            <a:r>
              <a:rPr lang="sr-Latn-RS" sz="2400" dirty="0" smtClean="0"/>
              <a:t>CIME: 1500</a:t>
            </a:r>
            <a:r>
              <a:rPr lang="en-US" sz="2400" b="1" dirty="0" smtClean="0"/>
              <a:t> °</a:t>
            </a:r>
            <a:r>
              <a:rPr lang="sr-Latn-RS" sz="2400" dirty="0" smtClean="0"/>
              <a:t>C</a:t>
            </a:r>
          </a:p>
          <a:p>
            <a:endParaRPr lang="en-US" sz="2400" dirty="0"/>
          </a:p>
        </p:txBody>
      </p:sp>
      <p:pic>
        <p:nvPicPr>
          <p:cNvPr id="10" name="Picture 9" descr="vib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018" y="559557"/>
            <a:ext cx="3913662" cy="521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6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0171013_114434-Large-1024x76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48669" y="1315832"/>
            <a:ext cx="5295331" cy="55421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09" y="410570"/>
            <a:ext cx="8229600" cy="990600"/>
          </a:xfrm>
        </p:spPr>
        <p:txBody>
          <a:bodyPr/>
          <a:lstStyle/>
          <a:p>
            <a:pPr algn="ctr"/>
            <a:r>
              <a:rPr lang="sr-Latn-RS" b="1" dirty="0" smtClean="0"/>
              <a:t>KALUPARNICA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4084"/>
            <a:ext cx="3998795" cy="5233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000" dirty="0" smtClean="0"/>
              <a:t>Priprema peska: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Latn-RS" sz="2000" dirty="0" smtClean="0"/>
              <a:t>Mešanje povratnog peska i vode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Latn-RS" sz="2000" dirty="0" smtClean="0"/>
              <a:t>Dodavanje aditiva (inakol, bentonit, beli pesak...) i mešanje do homogene smeše</a:t>
            </a:r>
          </a:p>
          <a:p>
            <a:pPr marL="514350" indent="-514350">
              <a:buNone/>
            </a:pPr>
            <a:endParaRPr lang="sr-Latn-RS" sz="2000" dirty="0" smtClean="0"/>
          </a:p>
          <a:p>
            <a:pPr marL="514350" indent="-514350">
              <a:buNone/>
            </a:pPr>
            <a:r>
              <a:rPr lang="sr-Latn-RS" sz="2000" dirty="0" smtClean="0"/>
              <a:t>Formiranje kalupa: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000" dirty="0" smtClean="0"/>
              <a:t>O</a:t>
            </a:r>
            <a:r>
              <a:rPr lang="sr-Latn-RS" sz="2000" dirty="0" smtClean="0"/>
              <a:t>dvođenje peska do bunkera kaluparske mašine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r-Latn-RS" sz="2000" dirty="0" smtClean="0"/>
              <a:t>150-280 kalupa/h</a:t>
            </a:r>
          </a:p>
          <a:p>
            <a:pPr marL="514350" indent="-514350">
              <a:buNone/>
            </a:pPr>
            <a:endParaRPr lang="sr-Latn-R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2" y="4177862"/>
            <a:ext cx="8229600" cy="990600"/>
          </a:xfrm>
        </p:spPr>
        <p:txBody>
          <a:bodyPr/>
          <a:lstStyle/>
          <a:p>
            <a:r>
              <a:rPr lang="sr-Latn-RS" b="1" dirty="0" smtClean="0">
                <a:solidFill>
                  <a:schemeClr val="bg1"/>
                </a:solidFill>
              </a:rPr>
              <a:t>PROCES LIVENJA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715" y="5139559"/>
            <a:ext cx="7520153" cy="1466193"/>
          </a:xfrm>
        </p:spPr>
        <p:txBody>
          <a:bodyPr>
            <a:normAutofit fontScale="925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Pripremljeni liv se preko ulivnih čaša sipa u kalupe (PMC - livna staza 14m) – gotov odlivak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SBC transporter (38m) – staza za hlađenje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ZAVRŠNI PROCESI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077" y="1781503"/>
            <a:ext cx="8466083" cy="4776951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Peskarenje (izduvavanje peska i prašine...)</a:t>
            </a:r>
          </a:p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B</a:t>
            </a:r>
            <a:r>
              <a:rPr lang="sr-Latn-RS" dirty="0" smtClean="0"/>
              <a:t>rušenje (uklanjanje nepravilno zalivenih delova i svođenje odlivka na tačne dimenzije)</a:t>
            </a:r>
          </a:p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F</a:t>
            </a:r>
            <a:r>
              <a:rPr lang="sr-Latn-RS" dirty="0" smtClean="0"/>
              <a:t>arbanje </a:t>
            </a:r>
          </a:p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M</a:t>
            </a:r>
            <a:r>
              <a:rPr lang="sr-Latn-RS" dirty="0" smtClean="0"/>
              <a:t>ontaža sklopova (sklapanje ramova sa poklopcima i montiranje ostalih delova)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Paletiranje i strečovanje gotovog proizvoda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62375" y="5176337"/>
            <a:ext cx="8255726" cy="16816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vi-VN" b="1" dirty="0" smtClean="0"/>
              <a:t>U skladu sa zahtevima kupca na proizvodima možemo da izradimo naručeni natpis, logo ili grb. </a:t>
            </a:r>
            <a:endParaRPr lang="sr-Latn-RS" b="1" dirty="0" smtClean="0"/>
          </a:p>
          <a:p>
            <a:pPr algn="ctr">
              <a:buNone/>
            </a:pPr>
            <a:r>
              <a:rPr lang="vi-VN" b="1" dirty="0" smtClean="0"/>
              <a:t>Svi ponuđeni proizvodi imaju antikorozivnu zaštitu, koja se postiže uranjanjem u crnu bitumensku masu ili plastifikacijom.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0" y="5505995"/>
            <a:ext cx="6766560" cy="135200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vi-VN" b="1" dirty="0" smtClean="0"/>
              <a:t>U svakom trenutku na našem lageru se nalazi velika količina gotovih proizvoda, a po zahtevu robu isporučujemo na Vaše odredište.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990600"/>
          </a:xfrm>
        </p:spPr>
        <p:txBody>
          <a:bodyPr/>
          <a:lstStyle/>
          <a:p>
            <a:pPr algn="ctr"/>
            <a:r>
              <a:rPr lang="sr-Latn-RS" dirty="0" smtClean="0"/>
              <a:t>Hvala na pažnji!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f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553" y="435685"/>
            <a:ext cx="2568681" cy="1640138"/>
          </a:xfrm>
          <a:prstGeom prst="rect">
            <a:avLst/>
          </a:prstGeom>
        </p:spPr>
      </p:pic>
      <p:pic>
        <p:nvPicPr>
          <p:cNvPr id="4" name="Picture 3" descr="logo-main-dummy-h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86" y="592750"/>
            <a:ext cx="3326130" cy="1168966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71581" y="5552787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Jun 2</a:t>
            </a:r>
            <a:r>
              <a:rPr kumimoji="0" lang="en-US" sz="200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018</a:t>
            </a:r>
            <a:r>
              <a:rPr kumimoji="0" lang="en-US" sz="200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Beograd</a:t>
            </a:r>
            <a:endParaRPr kumimoji="0" lang="en-US" sz="200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saradnja-sertifikaci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96" y="3242903"/>
            <a:ext cx="7501344" cy="25004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529669" y="2070735"/>
            <a:ext cx="914400" cy="914400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22317" y="2041343"/>
            <a:ext cx="914400" cy="914400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NODULAR D.O.O.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96" y="1981200"/>
            <a:ext cx="8582297" cy="4365009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Firma je </a:t>
            </a:r>
            <a:r>
              <a:rPr lang="en-US" sz="2200" dirty="0" err="1" smtClean="0"/>
              <a:t>osnovana</a:t>
            </a:r>
            <a:r>
              <a:rPr lang="en-US" sz="2200" dirty="0" smtClean="0"/>
              <a:t> u </a:t>
            </a:r>
            <a:r>
              <a:rPr lang="en-US" sz="2200" dirty="0" err="1" smtClean="0"/>
              <a:t>decembru</a:t>
            </a:r>
            <a:r>
              <a:rPr lang="en-US" sz="2200" dirty="0" smtClean="0"/>
              <a:t> 2012. </a:t>
            </a:r>
            <a:r>
              <a:rPr lang="en-US" sz="2200" dirty="0" err="1" smtClean="0"/>
              <a:t>godine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do </a:t>
            </a:r>
            <a:r>
              <a:rPr lang="en-US" sz="2200" dirty="0" err="1" smtClean="0"/>
              <a:t>sada</a:t>
            </a:r>
            <a:r>
              <a:rPr lang="en-US" sz="2200" dirty="0" smtClean="0"/>
              <a:t> </a:t>
            </a:r>
            <a:r>
              <a:rPr lang="en-US" sz="2200" dirty="0" err="1" smtClean="0"/>
              <a:t>broji</a:t>
            </a:r>
            <a:r>
              <a:rPr lang="en-US" sz="2200" dirty="0" smtClean="0"/>
              <a:t> 165 </a:t>
            </a:r>
            <a:r>
              <a:rPr lang="en-US" sz="2200" dirty="0" err="1" smtClean="0"/>
              <a:t>zaposlenih</a:t>
            </a:r>
            <a:r>
              <a:rPr lang="en-US" sz="2200" dirty="0" smtClean="0"/>
              <a:t>;</a:t>
            </a:r>
            <a:endParaRPr lang="sr-Latn-RS" sz="2200" dirty="0" smtClean="0"/>
          </a:p>
          <a:p>
            <a:pPr algn="just">
              <a:buNone/>
            </a:pPr>
            <a:endParaRPr lang="sr-Latn-RS" sz="2200" dirty="0" smtClean="0"/>
          </a:p>
          <a:p>
            <a:pPr algn="just"/>
            <a:r>
              <a:rPr lang="en-US" sz="2200" dirty="0" smtClean="0"/>
              <a:t>U </a:t>
            </a:r>
            <a:r>
              <a:rPr lang="en-US" sz="2200" dirty="0" err="1" smtClean="0"/>
              <a:t>programu</a:t>
            </a:r>
            <a:r>
              <a:rPr lang="en-US" sz="2200" dirty="0" smtClean="0"/>
              <a:t> se </a:t>
            </a:r>
            <a:r>
              <a:rPr lang="en-US" sz="2200" dirty="0" err="1" smtClean="0"/>
              <a:t>nalaze</a:t>
            </a:r>
            <a:r>
              <a:rPr lang="en-US" sz="2200" dirty="0" smtClean="0"/>
              <a:t> </a:t>
            </a:r>
            <a:r>
              <a:rPr lang="en-US" sz="2200" dirty="0" err="1" smtClean="0"/>
              <a:t>kanalizacioni</a:t>
            </a:r>
            <a:r>
              <a:rPr lang="en-US" sz="2200" dirty="0" smtClean="0"/>
              <a:t>, </a:t>
            </a:r>
            <a:r>
              <a:rPr lang="en-US" sz="2200" dirty="0" err="1" smtClean="0"/>
              <a:t>telefonski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vodovodni</a:t>
            </a:r>
            <a:r>
              <a:rPr lang="en-US" sz="2200" dirty="0" smtClean="0"/>
              <a:t> </a:t>
            </a:r>
            <a:r>
              <a:rPr lang="en-US" sz="2200" dirty="0" err="1" smtClean="0"/>
              <a:t>poklopci</a:t>
            </a:r>
            <a:r>
              <a:rPr lang="en-US" sz="2200" dirty="0" smtClean="0"/>
              <a:t>, </a:t>
            </a:r>
            <a:r>
              <a:rPr lang="en-US" sz="2200" dirty="0" err="1" smtClean="0"/>
              <a:t>kanalske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linijske</a:t>
            </a:r>
            <a:r>
              <a:rPr lang="en-US" sz="2200" dirty="0" smtClean="0"/>
              <a:t> </a:t>
            </a:r>
            <a:r>
              <a:rPr lang="en-US" sz="2200" dirty="0" err="1" smtClean="0"/>
              <a:t>rešetke</a:t>
            </a:r>
            <a:r>
              <a:rPr lang="en-US" sz="2200" dirty="0" smtClean="0"/>
              <a:t>, </a:t>
            </a:r>
            <a:r>
              <a:rPr lang="en-US" sz="2200" dirty="0" err="1" smtClean="0"/>
              <a:t>kanalska</a:t>
            </a:r>
            <a:r>
              <a:rPr lang="en-US" sz="2200" dirty="0" smtClean="0"/>
              <a:t> </a:t>
            </a:r>
            <a:r>
              <a:rPr lang="en-US" sz="2200" dirty="0" err="1" smtClean="0"/>
              <a:t>armatura</a:t>
            </a:r>
            <a:r>
              <a:rPr lang="sr-Latn-RS" sz="2200" dirty="0" smtClean="0"/>
              <a:t>, ukrasna galanterija i kaminski program;</a:t>
            </a:r>
            <a:endParaRPr lang="en-US" sz="2200" dirty="0" smtClean="0"/>
          </a:p>
          <a:p>
            <a:pPr algn="just">
              <a:buNone/>
            </a:pPr>
            <a:endParaRPr lang="en-US" sz="2200" dirty="0" smtClean="0"/>
          </a:p>
          <a:p>
            <a:pPr algn="just"/>
            <a:r>
              <a:rPr lang="en-US" sz="2200" dirty="0" err="1" smtClean="0"/>
              <a:t>Proizvodi</a:t>
            </a:r>
            <a:r>
              <a:rPr lang="en-US" sz="2200" dirty="0" smtClean="0"/>
              <a:t> se </a:t>
            </a:r>
            <a:r>
              <a:rPr lang="en-US" sz="2200" dirty="0" err="1" smtClean="0"/>
              <a:t>izra</a:t>
            </a:r>
            <a:r>
              <a:rPr lang="sr-Latn-RS" sz="2200" dirty="0" smtClean="0"/>
              <a:t>đuju</a:t>
            </a:r>
            <a:r>
              <a:rPr lang="en-US" sz="2200" dirty="0" smtClean="0"/>
              <a:t> </a:t>
            </a:r>
            <a:r>
              <a:rPr lang="en-US" sz="2200" dirty="0" err="1" smtClean="0"/>
              <a:t>od</a:t>
            </a:r>
            <a:r>
              <a:rPr lang="en-US" sz="2200" dirty="0" smtClean="0"/>
              <a:t> </a:t>
            </a:r>
            <a:r>
              <a:rPr lang="en-US" sz="2200" dirty="0" err="1" smtClean="0"/>
              <a:t>sivog</a:t>
            </a:r>
            <a:r>
              <a:rPr lang="sr-Latn-RS" sz="2200" dirty="0" smtClean="0"/>
              <a:t> (SL500)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nodularnog</a:t>
            </a:r>
            <a:r>
              <a:rPr lang="en-US" sz="2200" dirty="0" smtClean="0"/>
              <a:t> </a:t>
            </a:r>
            <a:r>
              <a:rPr lang="en-US" sz="2200" dirty="0" err="1" smtClean="0"/>
              <a:t>liva</a:t>
            </a:r>
            <a:r>
              <a:rPr lang="sr-Latn-RS" sz="2200" dirty="0" smtClean="0"/>
              <a:t> (NL600);</a:t>
            </a:r>
          </a:p>
          <a:p>
            <a:pPr algn="just">
              <a:buNone/>
            </a:pPr>
            <a:endParaRPr lang="sr-Latn-RS" sz="2200" dirty="0" smtClean="0"/>
          </a:p>
          <a:p>
            <a:pPr algn="just"/>
            <a:r>
              <a:rPr lang="sr-Latn-RS" sz="2200" dirty="0" smtClean="0"/>
              <a:t>Proizvodnja se obavlja na dve linije, </a:t>
            </a:r>
            <a:r>
              <a:rPr lang="sr-Latn-RS" sz="2200" dirty="0" smtClean="0"/>
              <a:t>Kunkel Wagner </a:t>
            </a:r>
            <a:r>
              <a:rPr lang="sr-Latn-RS" sz="2200" dirty="0" smtClean="0"/>
              <a:t>i Disamatic;</a:t>
            </a:r>
            <a:endParaRPr lang="en-US" sz="2200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1" y="72095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KANALSKA GALANTERIJA</a:t>
            </a:r>
            <a:br>
              <a:rPr lang="en-US" dirty="0" smtClean="0"/>
            </a:br>
            <a:r>
              <a:rPr lang="sr-Latn-RS" b="1" dirty="0" smtClean="0"/>
              <a:t>Kan. rešetka</a:t>
            </a:r>
            <a:r>
              <a:rPr lang="en-US" b="1" dirty="0" smtClean="0"/>
              <a:t> 400×400mm C250</a:t>
            </a:r>
            <a:r>
              <a:rPr lang="sr-Latn-RS" b="1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ovalna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 descr="400aq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0313"/>
            <a:ext cx="4478383" cy="4478383"/>
          </a:xfrm>
        </p:spPr>
      </p:pic>
      <p:pic>
        <p:nvPicPr>
          <p:cNvPr id="5" name="Picture 4" descr="400aq-she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077" y="1678850"/>
            <a:ext cx="5179150" cy="5179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" y="697173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KANALSKA GALANTERIJA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b="1" dirty="0" smtClean="0"/>
              <a:t>Kan. šaht </a:t>
            </a:r>
            <a:r>
              <a:rPr lang="en-US" b="1" dirty="0" smtClean="0"/>
              <a:t>Ø</a:t>
            </a:r>
            <a:r>
              <a:rPr lang="sr-Latn-RS" b="1" dirty="0" smtClean="0"/>
              <a:t>600 D400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 descr="viber imag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7" y="1983959"/>
            <a:ext cx="4271748" cy="4191652"/>
          </a:xfrm>
        </p:spPr>
      </p:pic>
      <p:pic>
        <p:nvPicPr>
          <p:cNvPr id="5" name="Picture 4" descr="Ø-600-A50B125-pres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95" y="1955042"/>
            <a:ext cx="3859899" cy="385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788029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KANALSKA GALANTERIJA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sr-Latn-RS" b="1" dirty="0" smtClean="0"/>
              <a:t>Vodovodni šaht </a:t>
            </a:r>
            <a:r>
              <a:rPr lang="en-US" b="1" dirty="0" smtClean="0"/>
              <a:t>520×370 mm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 descr="520x370-m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4371"/>
            <a:ext cx="4334690" cy="4334690"/>
          </a:xfrm>
        </p:spPr>
      </p:pic>
      <p:pic>
        <p:nvPicPr>
          <p:cNvPr id="5" name="Picture 4" descr="520x370-mm-pres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352" y="1492676"/>
            <a:ext cx="5074648" cy="507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astitna-k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9" y="1575926"/>
            <a:ext cx="3344091" cy="3344091"/>
          </a:xfrm>
          <a:prstGeom prst="rect">
            <a:avLst/>
          </a:prstGeom>
        </p:spPr>
      </p:pic>
      <p:pic>
        <p:nvPicPr>
          <p:cNvPr id="5" name="Picture 4" descr="penjalica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73" y="1361072"/>
            <a:ext cx="3801019" cy="3553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455023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KANALSKA GALANTERIJA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096586" y="4406604"/>
            <a:ext cx="1841863" cy="44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Penjalica</a:t>
            </a:r>
            <a:r>
              <a:rPr lang="en-US" dirty="0" smtClean="0">
                <a:solidFill>
                  <a:schemeClr val="tx1"/>
                </a:solidFill>
              </a:rPr>
              <a:t> SZ41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8177" y="4550294"/>
            <a:ext cx="1841863" cy="444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sr-Latn-RS" dirty="0" smtClean="0">
                <a:solidFill>
                  <a:schemeClr val="tx1"/>
                </a:solidFill>
              </a:rPr>
              <a:t>štitna kapa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krasna-galanterija1-shem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811" y="403092"/>
            <a:ext cx="4263480" cy="6454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07" y="510785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UKRASNA GALANTERIJA</a:t>
            </a:r>
            <a:br>
              <a:rPr lang="sr-Latn-RS" dirty="0" smtClean="0"/>
            </a:br>
            <a:r>
              <a:rPr lang="en-US" b="1" dirty="0" smtClean="0"/>
              <a:t> </a:t>
            </a:r>
            <a:r>
              <a:rPr lang="sr-Latn-RS" b="1" dirty="0" smtClean="0"/>
              <a:t>Parkovska klupa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 descr="ukrasna-galanterija1-v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948" y="2047749"/>
            <a:ext cx="4230188" cy="4230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171013_114334-Large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6"/>
            <a:ext cx="9144000" cy="5202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17" y="4085190"/>
            <a:ext cx="8229600" cy="990600"/>
          </a:xfrm>
        </p:spPr>
        <p:txBody>
          <a:bodyPr/>
          <a:lstStyle/>
          <a:p>
            <a:r>
              <a:rPr lang="sr-Latn-RS" b="1" dirty="0" smtClean="0">
                <a:solidFill>
                  <a:schemeClr val="bg1"/>
                </a:solidFill>
              </a:rPr>
              <a:t>TOPIONICA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4843" y="4879075"/>
            <a:ext cx="8584205" cy="1978925"/>
          </a:xfrm>
        </p:spPr>
        <p:txBody>
          <a:bodyPr>
            <a:normAutofit fontScale="85000" lnSpcReduction="20000"/>
          </a:bodyPr>
          <a:lstStyle/>
          <a:p>
            <a:pPr algn="just"/>
            <a:endParaRPr lang="sr-Latn-RS" sz="2200" dirty="0" smtClean="0"/>
          </a:p>
          <a:p>
            <a:pPr algn="just"/>
            <a:endParaRPr lang="sr-Latn-RS" sz="2200" dirty="0" smtClean="0"/>
          </a:p>
          <a:p>
            <a:pPr algn="just"/>
            <a:r>
              <a:rPr lang="sr-Latn-RS" sz="2200" dirty="0" smtClean="0"/>
              <a:t>Trenutna proizvodnja se obavlja u dve lončaste (indukcione) peći kapaciteta od po 10t koje se presipaju u sabirnu peć (ELIN) koja je kapaciteta 43t i opslužuje liniju </a:t>
            </a:r>
            <a:r>
              <a:rPr lang="sr-Latn-RS" sz="2200" dirty="0" smtClean="0"/>
              <a:t>Kunkel Wagner</a:t>
            </a:r>
            <a:r>
              <a:rPr lang="sr-Latn-RS" sz="2200" dirty="0" smtClean="0"/>
              <a:t>.</a:t>
            </a:r>
          </a:p>
          <a:p>
            <a:pPr algn="just">
              <a:buNone/>
            </a:pPr>
            <a:endParaRPr lang="sr-Latn-RS" sz="2200" dirty="0" smtClean="0"/>
          </a:p>
          <a:p>
            <a:pPr algn="just"/>
            <a:r>
              <a:rPr lang="en-US" sz="2200" dirty="0" smtClean="0"/>
              <a:t>U</a:t>
            </a:r>
            <a:r>
              <a:rPr lang="sr-Latn-RS" sz="2200" dirty="0" smtClean="0"/>
              <a:t> planu je pokretanje još jedne peći kapaciteta 10t.</a:t>
            </a:r>
            <a:endParaRPr lang="en-US" sz="22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6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9933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340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    +381 23 542-015  Beogradska BB, 23000 Zrenjanin, Srbija   office@nodular.rs @ www.nodular.rs  </vt:lpstr>
      <vt:lpstr>Slide 2</vt:lpstr>
      <vt:lpstr>NODULAR D.O.O.</vt:lpstr>
      <vt:lpstr>KANALSKA GALANTERIJA Kan. rešetka 400×400mm C250, ovalna </vt:lpstr>
      <vt:lpstr>KANALSKA GALANTERIJA Kan. šaht Ø600 D400 </vt:lpstr>
      <vt:lpstr>KANALSKA GALANTERIJA  Vodovodni šaht 520×370 mm </vt:lpstr>
      <vt:lpstr>KANALSKA GALANTERIJA</vt:lpstr>
      <vt:lpstr>UKRASNA GALANTERIJA  Parkovska klupa </vt:lpstr>
      <vt:lpstr>TOPIONICA</vt:lpstr>
      <vt:lpstr>Temperature livenja:</vt:lpstr>
      <vt:lpstr>KALUPARNICA</vt:lpstr>
      <vt:lpstr>PROCES LIVENJA</vt:lpstr>
      <vt:lpstr>ZAVRŠNI PROCESI</vt:lpstr>
      <vt:lpstr>Slide 14</vt:lpstr>
      <vt:lpstr>Slide 15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Mićko</cp:lastModifiedBy>
  <cp:revision>46</cp:revision>
  <dcterms:created xsi:type="dcterms:W3CDTF">2014-09-16T21:32:26Z</dcterms:created>
  <dcterms:modified xsi:type="dcterms:W3CDTF">2018-06-15T07:12:21Z</dcterms:modified>
</cp:coreProperties>
</file>