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C43D6-0458-46A4-9ED5-3326AE91A6E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A5E98-6183-4022-9C58-EB90D33775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1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A5E98-6183-4022-9C58-EB90D33775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7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02208"/>
            <a:ext cx="914400" cy="8242300"/>
          </a:xfrm>
          <a:custGeom>
            <a:avLst/>
            <a:gdLst/>
            <a:ahLst/>
            <a:cxnLst/>
            <a:rect l="l" t="t" r="r" b="b"/>
            <a:pathLst>
              <a:path w="914400" h="8242300">
                <a:moveTo>
                  <a:pt x="0" y="8241791"/>
                </a:moveTo>
                <a:lnTo>
                  <a:pt x="0" y="0"/>
                </a:lnTo>
                <a:lnTo>
                  <a:pt x="914400" y="0"/>
                </a:lnTo>
                <a:lnTo>
                  <a:pt x="914400" y="8241791"/>
                </a:lnTo>
                <a:lnTo>
                  <a:pt x="0" y="8241791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ProcessProductDesign.nl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7779" y="6895803"/>
            <a:ext cx="330835" cy="6534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TU</a:t>
            </a:r>
            <a:r>
              <a:rPr sz="2400" b="1" spc="-60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779" y="2237506"/>
            <a:ext cx="330835" cy="434149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2380"/>
              </a:lnSpc>
            </a:pPr>
            <a:r>
              <a:rPr sz="2400" b="1" spc="-20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ch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ische</a:t>
            </a:r>
            <a:r>
              <a:rPr sz="24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Uni</a:t>
            </a:r>
            <a:r>
              <a:rPr sz="2400" b="1" spc="-3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400" b="1" spc="-2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si</a:t>
            </a:r>
            <a:r>
              <a:rPr sz="2400" b="1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ei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Ein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400" b="1" spc="-2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59455" y="834453"/>
            <a:ext cx="2072639" cy="82631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62705" y="906017"/>
            <a:ext cx="1962150" cy="8229600"/>
          </a:xfrm>
          <a:custGeom>
            <a:avLst/>
            <a:gdLst/>
            <a:ahLst/>
            <a:cxnLst/>
            <a:rect l="l" t="t" r="r" b="b"/>
            <a:pathLst>
              <a:path w="1962150" h="8229600">
                <a:moveTo>
                  <a:pt x="1962150" y="0"/>
                </a:moveTo>
                <a:lnTo>
                  <a:pt x="0" y="8229599"/>
                </a:lnTo>
              </a:path>
            </a:pathLst>
          </a:custGeom>
          <a:ln w="25908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24400" y="70103"/>
            <a:ext cx="2133599" cy="768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75944" y="914400"/>
            <a:ext cx="5324856" cy="15377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71372" y="909827"/>
            <a:ext cx="5334000" cy="1546860"/>
          </a:xfrm>
          <a:custGeom>
            <a:avLst/>
            <a:gdLst/>
            <a:ahLst/>
            <a:cxnLst/>
            <a:rect l="l" t="t" r="r" b="b"/>
            <a:pathLst>
              <a:path w="5334000" h="1546860">
                <a:moveTo>
                  <a:pt x="0" y="1546859"/>
                </a:moveTo>
                <a:lnTo>
                  <a:pt x="5334000" y="1546859"/>
                </a:lnTo>
                <a:lnTo>
                  <a:pt x="5334000" y="0"/>
                </a:lnTo>
                <a:lnTo>
                  <a:pt x="0" y="0"/>
                </a:lnTo>
                <a:lnTo>
                  <a:pt x="0" y="1546859"/>
                </a:lnTo>
                <a:close/>
              </a:path>
            </a:pathLst>
          </a:custGeom>
          <a:ln w="9144">
            <a:solidFill>
              <a:srgbClr val="E36C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67739" y="2884932"/>
            <a:ext cx="3813048" cy="6233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10000" y="7543798"/>
            <a:ext cx="2904744" cy="15255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29328" y="4232147"/>
            <a:ext cx="2328672" cy="1112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2761" y="4267961"/>
            <a:ext cx="2286000" cy="0"/>
          </a:xfrm>
          <a:custGeom>
            <a:avLst/>
            <a:gdLst/>
            <a:ahLst/>
            <a:cxnLst/>
            <a:rect l="l" t="t" r="r" b="b"/>
            <a:pathLst>
              <a:path w="2286000">
                <a:moveTo>
                  <a:pt x="0" y="0"/>
                </a:moveTo>
                <a:lnTo>
                  <a:pt x="2285999" y="0"/>
                </a:lnTo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843528" y="7338059"/>
            <a:ext cx="3014472" cy="13258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886961" y="7373873"/>
            <a:ext cx="2971800" cy="20955"/>
          </a:xfrm>
          <a:custGeom>
            <a:avLst/>
            <a:gdLst/>
            <a:ahLst/>
            <a:cxnLst/>
            <a:rect l="l" t="t" r="r" b="b"/>
            <a:pathLst>
              <a:path w="2971800" h="20954">
                <a:moveTo>
                  <a:pt x="0" y="20574"/>
                </a:moveTo>
                <a:lnTo>
                  <a:pt x="2971799" y="0"/>
                </a:lnTo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318004" y="2688335"/>
            <a:ext cx="257556" cy="3474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886961" y="8189214"/>
            <a:ext cx="862965" cy="236220"/>
          </a:xfrm>
          <a:custGeom>
            <a:avLst/>
            <a:gdLst/>
            <a:ahLst/>
            <a:cxnLst/>
            <a:rect l="l" t="t" r="r" b="b"/>
            <a:pathLst>
              <a:path w="862964" h="236220">
                <a:moveTo>
                  <a:pt x="0" y="236220"/>
                </a:moveTo>
                <a:lnTo>
                  <a:pt x="862584" y="236220"/>
                </a:lnTo>
                <a:lnTo>
                  <a:pt x="862584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3886961" y="8189214"/>
            <a:ext cx="862965" cy="236220"/>
          </a:xfrm>
          <a:custGeom>
            <a:avLst/>
            <a:gdLst/>
            <a:ahLst/>
            <a:cxnLst/>
            <a:rect l="l" t="t" r="r" b="b"/>
            <a:pathLst>
              <a:path w="862964" h="236220">
                <a:moveTo>
                  <a:pt x="0" y="236220"/>
                </a:moveTo>
                <a:lnTo>
                  <a:pt x="862584" y="236220"/>
                </a:lnTo>
                <a:lnTo>
                  <a:pt x="862584" y="0"/>
                </a:lnTo>
                <a:lnTo>
                  <a:pt x="0" y="0"/>
                </a:lnTo>
                <a:lnTo>
                  <a:pt x="0" y="23622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253484" y="8145780"/>
            <a:ext cx="406908" cy="34899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6200" y="85343"/>
            <a:ext cx="4191000" cy="7528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6961" y="794766"/>
            <a:ext cx="4287520" cy="79375"/>
          </a:xfrm>
          <a:custGeom>
            <a:avLst/>
            <a:gdLst/>
            <a:ahLst/>
            <a:cxnLst/>
            <a:rect l="l" t="t" r="r" b="b"/>
            <a:pathLst>
              <a:path w="4287520" h="79375">
                <a:moveTo>
                  <a:pt x="0" y="79248"/>
                </a:moveTo>
                <a:lnTo>
                  <a:pt x="4287012" y="79248"/>
                </a:lnTo>
                <a:lnTo>
                  <a:pt x="4287012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6961" y="794766"/>
            <a:ext cx="4287520" cy="79375"/>
          </a:xfrm>
          <a:custGeom>
            <a:avLst/>
            <a:gdLst/>
            <a:ahLst/>
            <a:cxnLst/>
            <a:rect l="l" t="t" r="r" b="b"/>
            <a:pathLst>
              <a:path w="4287520" h="79375">
                <a:moveTo>
                  <a:pt x="0" y="79248"/>
                </a:moveTo>
                <a:lnTo>
                  <a:pt x="4287012" y="79248"/>
                </a:lnTo>
                <a:lnTo>
                  <a:pt x="4287012" y="0"/>
                </a:lnTo>
                <a:lnTo>
                  <a:pt x="0" y="0"/>
                </a:lnTo>
                <a:lnTo>
                  <a:pt x="0" y="79248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 txBox="1"/>
          <p:nvPr/>
        </p:nvSpPr>
        <p:spPr>
          <a:xfrm>
            <a:off x="4472937" y="4440889"/>
            <a:ext cx="2187575" cy="1776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>
              <a:lnSpc>
                <a:spcPct val="100000"/>
              </a:lnSpc>
            </a:pPr>
            <a:r>
              <a:rPr sz="1800" b="1" i="1" spc="-10" dirty="0">
                <a:latin typeface="Calibri"/>
                <a:cs typeface="Calibri"/>
              </a:rPr>
              <a:t>Prezentacija:</a:t>
            </a:r>
            <a:endParaRPr sz="1800" dirty="0">
              <a:latin typeface="Calibri"/>
              <a:cs typeface="Calibri"/>
            </a:endParaRPr>
          </a:p>
          <a:p>
            <a:pPr marL="499109" indent="-286385">
              <a:lnSpc>
                <a:spcPct val="100000"/>
              </a:lnSpc>
              <a:spcBef>
                <a:spcPts val="860"/>
              </a:spcBef>
              <a:buFont typeface="Wingdings"/>
              <a:buChar char=""/>
              <a:tabLst>
                <a:tab pos="499745" algn="l"/>
              </a:tabLst>
            </a:pPr>
            <a:r>
              <a:rPr sz="1600" spc="-30" dirty="0">
                <a:latin typeface="Calibri"/>
                <a:cs typeface="Calibri"/>
              </a:rPr>
              <a:t>Prof. </a:t>
            </a:r>
            <a:r>
              <a:rPr sz="1600" spc="-5" dirty="0">
                <a:latin typeface="Calibri"/>
                <a:cs typeface="Calibri"/>
              </a:rPr>
              <a:t>C. </a:t>
            </a:r>
            <a:r>
              <a:rPr sz="1600" spc="-15" dirty="0">
                <a:latin typeface="Calibri"/>
                <a:cs typeface="Calibri"/>
              </a:rPr>
              <a:t>van </a:t>
            </a:r>
            <a:r>
              <a:rPr sz="1600" spc="-10" dirty="0">
                <a:latin typeface="Calibri"/>
                <a:cs typeface="Calibri"/>
              </a:rPr>
              <a:t>der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Geld</a:t>
            </a:r>
            <a:endParaRPr sz="1600" dirty="0">
              <a:latin typeface="Calibri"/>
              <a:cs typeface="Calibri"/>
            </a:endParaRPr>
          </a:p>
          <a:p>
            <a:pPr marL="744220">
              <a:lnSpc>
                <a:spcPct val="100000"/>
              </a:lnSpc>
              <a:spcBef>
                <a:spcPts val="10"/>
              </a:spcBef>
            </a:pPr>
            <a:r>
              <a:rPr sz="1200" i="1" spc="-5" dirty="0">
                <a:latin typeface="Calibri"/>
                <a:cs typeface="Calibri"/>
              </a:rPr>
              <a:t>Direktor</a:t>
            </a:r>
            <a:r>
              <a:rPr sz="1200" i="1" spc="-7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programa</a:t>
            </a:r>
            <a:endParaRPr sz="1200" dirty="0">
              <a:latin typeface="Calibri"/>
              <a:cs typeface="Calibri"/>
            </a:endParaRPr>
          </a:p>
          <a:p>
            <a:pPr marL="375285" indent="-286385">
              <a:lnSpc>
                <a:spcPct val="100000"/>
              </a:lnSpc>
              <a:spcBef>
                <a:spcPts val="825"/>
              </a:spcBef>
              <a:buFont typeface="Wingdings"/>
              <a:buChar char=""/>
              <a:tabLst>
                <a:tab pos="375920" algn="l"/>
              </a:tabLst>
            </a:pPr>
            <a:r>
              <a:rPr sz="1600" spc="-30" dirty="0">
                <a:latin typeface="Calibri"/>
                <a:cs typeface="Calibri"/>
              </a:rPr>
              <a:t>Prof. </a:t>
            </a:r>
            <a:r>
              <a:rPr sz="1600" spc="-15" dirty="0">
                <a:latin typeface="Calibri"/>
                <a:cs typeface="Calibri"/>
              </a:rPr>
              <a:t>J.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Meuldijk</a:t>
            </a:r>
            <a:endParaRPr sz="16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055"/>
              </a:spcBef>
              <a:buFont typeface="Wingdings"/>
              <a:buChar char=""/>
              <a:tabLst>
                <a:tab pos="299720" algn="l"/>
              </a:tabLst>
            </a:pPr>
            <a:r>
              <a:rPr sz="1600" dirty="0" smtClean="0">
                <a:latin typeface="Calibri"/>
                <a:cs typeface="Calibri"/>
              </a:rPr>
              <a:t>Nevena </a:t>
            </a:r>
            <a:r>
              <a:rPr sz="1600" dirty="0" err="1" smtClean="0">
                <a:latin typeface="Calibri"/>
                <a:cs typeface="Calibri"/>
              </a:rPr>
              <a:t>Živković</a:t>
            </a:r>
            <a:endParaRPr sz="1600" dirty="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260"/>
              </a:spcBef>
            </a:pPr>
            <a:r>
              <a:rPr sz="1200" i="1" spc="-10" dirty="0">
                <a:latin typeface="Calibri"/>
                <a:cs typeface="Calibri"/>
              </a:rPr>
              <a:t>Student druge</a:t>
            </a:r>
            <a:r>
              <a:rPr sz="1200" i="1" spc="-50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godine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5" name="object 164"/>
          <p:cNvSpPr txBox="1"/>
          <p:nvPr/>
        </p:nvSpPr>
        <p:spPr>
          <a:xfrm>
            <a:off x="1029106" y="2547239"/>
            <a:ext cx="3564254" cy="1518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9565" marR="335280" algn="ctr">
              <a:lnSpc>
                <a:spcPct val="100000"/>
              </a:lnSpc>
            </a:pPr>
            <a:r>
              <a:rPr sz="1200" b="1" spc="-15" dirty="0">
                <a:latin typeface="Calibri"/>
                <a:cs typeface="Calibri"/>
              </a:rPr>
              <a:t>Tehnički </a:t>
            </a:r>
            <a:r>
              <a:rPr sz="1200" b="1" spc="-5" dirty="0">
                <a:latin typeface="Calibri"/>
                <a:cs typeface="Calibri"/>
              </a:rPr>
              <a:t>univerzitet </a:t>
            </a:r>
            <a:r>
              <a:rPr sz="1200" b="1" dirty="0">
                <a:latin typeface="Calibri"/>
                <a:cs typeface="Calibri"/>
              </a:rPr>
              <a:t>u </a:t>
            </a:r>
            <a:r>
              <a:rPr sz="1200" b="1" spc="-5" dirty="0">
                <a:latin typeface="Calibri"/>
                <a:cs typeface="Calibri"/>
              </a:rPr>
              <a:t>Ajndhovenu predstavlja  post-master</a:t>
            </a:r>
            <a:r>
              <a:rPr sz="1200" b="1" spc="-9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program</a:t>
            </a:r>
            <a:endParaRPr sz="1200" dirty="0">
              <a:latin typeface="Calibri"/>
              <a:cs typeface="Calibri"/>
            </a:endParaRPr>
          </a:p>
          <a:p>
            <a:pPr marL="99695" algn="ctr">
              <a:lnSpc>
                <a:spcPct val="100000"/>
              </a:lnSpc>
              <a:spcBef>
                <a:spcPts val="360"/>
              </a:spcBef>
            </a:pPr>
            <a:r>
              <a:rPr sz="2200" b="1" spc="-15" dirty="0">
                <a:latin typeface="Calibri"/>
                <a:cs typeface="Calibri"/>
              </a:rPr>
              <a:t>PROCESS </a:t>
            </a:r>
            <a:r>
              <a:rPr sz="2200" b="1" spc="-5" dirty="0">
                <a:latin typeface="Calibri"/>
                <a:cs typeface="Calibri"/>
              </a:rPr>
              <a:t>&amp; </a:t>
            </a:r>
            <a:r>
              <a:rPr sz="2200" b="1" spc="-10" dirty="0">
                <a:latin typeface="Calibri"/>
                <a:cs typeface="Calibri"/>
              </a:rPr>
              <a:t>PRODUCT</a:t>
            </a:r>
            <a:r>
              <a:rPr sz="2200" b="1" spc="-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DESIGN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Cilj</a:t>
            </a:r>
            <a:r>
              <a:rPr sz="1400" b="1" spc="-9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E36C09"/>
                </a:solidFill>
                <a:latin typeface="Calibri"/>
                <a:cs typeface="Calibri"/>
              </a:rPr>
              <a:t>programa:</a:t>
            </a:r>
            <a:endParaRPr sz="1400" dirty="0">
              <a:latin typeface="Calibri"/>
              <a:cs typeface="Calibri"/>
            </a:endParaRPr>
          </a:p>
          <a:p>
            <a:pPr marL="12700" marR="286385">
              <a:lnSpc>
                <a:spcPct val="100000"/>
              </a:lnSpc>
              <a:spcBef>
                <a:spcPts val="320"/>
              </a:spcBef>
            </a:pPr>
            <a:r>
              <a:rPr sz="1200" b="1" spc="-5" dirty="0">
                <a:latin typeface="Calibri"/>
                <a:cs typeface="Calibri"/>
              </a:rPr>
              <a:t>Sticanje </a:t>
            </a:r>
            <a:r>
              <a:rPr sz="1200" b="1" dirty="0">
                <a:latin typeface="Calibri"/>
                <a:cs typeface="Calibri"/>
              </a:rPr>
              <a:t>novih znanja i </a:t>
            </a:r>
            <a:r>
              <a:rPr sz="1200" b="1" spc="-5" dirty="0">
                <a:latin typeface="Calibri"/>
                <a:cs typeface="Calibri"/>
              </a:rPr>
              <a:t>razvijanje veština </a:t>
            </a:r>
            <a:r>
              <a:rPr sz="1200" b="1" spc="-10" dirty="0">
                <a:latin typeface="Calibri"/>
                <a:cs typeface="Calibri"/>
              </a:rPr>
              <a:t>koje  </a:t>
            </a:r>
            <a:r>
              <a:rPr sz="1200" b="1" spc="-5" dirty="0">
                <a:latin typeface="Calibri"/>
                <a:cs typeface="Calibri"/>
              </a:rPr>
              <a:t>unapređuju karijeru </a:t>
            </a:r>
            <a:r>
              <a:rPr sz="1200" b="1" spc="-10" dirty="0">
                <a:latin typeface="Calibri"/>
                <a:cs typeface="Calibri"/>
              </a:rPr>
              <a:t>inženjera </a:t>
            </a:r>
            <a:r>
              <a:rPr sz="1200" b="1" spc="-5" dirty="0">
                <a:latin typeface="Calibri"/>
                <a:cs typeface="Calibri"/>
              </a:rPr>
              <a:t>tehnologije </a:t>
            </a:r>
            <a:r>
              <a:rPr sz="1200" b="1" dirty="0">
                <a:latin typeface="Calibri"/>
                <a:cs typeface="Calibri"/>
              </a:rPr>
              <a:t>u</a:t>
            </a:r>
            <a:r>
              <a:rPr sz="1200" b="1" spc="8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oblasti: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6" name="object 148"/>
          <p:cNvSpPr txBox="1"/>
          <p:nvPr/>
        </p:nvSpPr>
        <p:spPr>
          <a:xfrm>
            <a:off x="1029106" y="4044696"/>
            <a:ext cx="3137535" cy="935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785" indent="-172085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200" b="1" spc="-5" dirty="0">
                <a:latin typeface="Calibri"/>
                <a:cs typeface="Calibri"/>
              </a:rPr>
              <a:t>proizvoda procesne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industrije</a:t>
            </a:r>
            <a:endParaRPr sz="1200" dirty="0">
              <a:latin typeface="Calibri"/>
              <a:cs typeface="Calibri"/>
            </a:endParaRPr>
          </a:p>
          <a:p>
            <a:pPr marL="184785" indent="-172085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200" b="1" spc="-5" dirty="0">
                <a:latin typeface="Calibri"/>
                <a:cs typeface="Calibri"/>
              </a:rPr>
              <a:t>procesa </a:t>
            </a:r>
            <a:r>
              <a:rPr sz="1200" b="1" dirty="0">
                <a:latin typeface="Calibri"/>
                <a:cs typeface="Calibri"/>
              </a:rPr>
              <a:t>i </a:t>
            </a:r>
            <a:r>
              <a:rPr sz="1200" b="1" spc="-5" dirty="0">
                <a:latin typeface="Calibri"/>
                <a:cs typeface="Calibri"/>
              </a:rPr>
              <a:t>opreme za</a:t>
            </a:r>
            <a:r>
              <a:rPr sz="1200" b="1" spc="-6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proizvodnju</a:t>
            </a:r>
            <a:endParaRPr sz="1200" dirty="0">
              <a:latin typeface="Calibri"/>
              <a:cs typeface="Calibri"/>
            </a:endParaRPr>
          </a:p>
          <a:p>
            <a:pPr marL="184785" indent="-172085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200" b="1" spc="-5" dirty="0">
                <a:latin typeface="Calibri"/>
                <a:cs typeface="Calibri"/>
              </a:rPr>
              <a:t>inovativnih metoda za proizvodnju materijala</a:t>
            </a:r>
            <a:r>
              <a:rPr sz="1200" b="1" spc="-6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</a:t>
            </a:r>
            <a:endParaRPr sz="1200" dirty="0">
              <a:latin typeface="Calibri"/>
              <a:cs typeface="Calibri"/>
            </a:endParaRPr>
          </a:p>
          <a:p>
            <a:pPr marL="184785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dobijanja</a:t>
            </a:r>
            <a:r>
              <a:rPr sz="1200" b="1" spc="-7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energije</a:t>
            </a:r>
            <a:endParaRPr sz="1200" dirty="0">
              <a:latin typeface="Calibri"/>
              <a:cs typeface="Calibri"/>
            </a:endParaRPr>
          </a:p>
          <a:p>
            <a:pPr marL="184785" indent="-172085">
              <a:lnSpc>
                <a:spcPct val="100000"/>
              </a:lnSpc>
              <a:buFont typeface="Arial"/>
              <a:buChar char="•"/>
              <a:tabLst>
                <a:tab pos="185420" algn="l"/>
              </a:tabLst>
            </a:pPr>
            <a:r>
              <a:rPr sz="1200" b="1" spc="-5" dirty="0">
                <a:latin typeface="Calibri"/>
                <a:cs typeface="Calibri"/>
              </a:rPr>
              <a:t>proizvodnje </a:t>
            </a:r>
            <a:r>
              <a:rPr sz="1200" b="1" dirty="0">
                <a:latin typeface="Calibri"/>
                <a:cs typeface="Calibri"/>
              </a:rPr>
              <a:t>po </a:t>
            </a:r>
            <a:r>
              <a:rPr sz="1200" b="1" spc="-5" dirty="0">
                <a:latin typeface="Calibri"/>
                <a:cs typeface="Calibri"/>
              </a:rPr>
              <a:t>ekološkim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standardima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7" name="object 79"/>
          <p:cNvSpPr txBox="1"/>
          <p:nvPr/>
        </p:nvSpPr>
        <p:spPr>
          <a:xfrm>
            <a:off x="1048308" y="5059298"/>
            <a:ext cx="2922905" cy="1082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400" b="1" spc="-15" dirty="0">
                <a:solidFill>
                  <a:srgbClr val="E36C09"/>
                </a:solidFill>
                <a:latin typeface="Calibri"/>
                <a:cs typeface="Calibri"/>
              </a:rPr>
              <a:t>Trajanje</a:t>
            </a:r>
            <a:r>
              <a:rPr sz="1400" b="1" spc="-10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E36C09"/>
                </a:solidFill>
                <a:latin typeface="Calibri"/>
                <a:cs typeface="Calibri"/>
              </a:rPr>
              <a:t>programa:</a:t>
            </a:r>
            <a:endParaRPr sz="140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320"/>
              </a:spcBef>
            </a:pPr>
            <a:r>
              <a:rPr sz="1200" b="1" spc="-10" dirty="0">
                <a:latin typeface="Calibri"/>
                <a:cs typeface="Calibri"/>
              </a:rPr>
              <a:t>Dve </a:t>
            </a:r>
            <a:r>
              <a:rPr sz="1200" b="1" dirty="0">
                <a:latin typeface="Calibri"/>
                <a:cs typeface="Calibri"/>
              </a:rPr>
              <a:t>godine; </a:t>
            </a:r>
            <a:r>
              <a:rPr sz="1200" b="1" spc="-10" dirty="0">
                <a:latin typeface="Calibri"/>
                <a:cs typeface="Calibri"/>
              </a:rPr>
              <a:t>kursevi </a:t>
            </a:r>
            <a:r>
              <a:rPr sz="1200" b="1" dirty="0">
                <a:latin typeface="Calibri"/>
                <a:cs typeface="Calibri"/>
              </a:rPr>
              <a:t>i </a:t>
            </a:r>
            <a:r>
              <a:rPr sz="1200" b="1" spc="-5" dirty="0">
                <a:latin typeface="Calibri"/>
                <a:cs typeface="Calibri"/>
              </a:rPr>
              <a:t>projekti </a:t>
            </a:r>
            <a:r>
              <a:rPr sz="1200" b="1" dirty="0">
                <a:latin typeface="Calibri"/>
                <a:cs typeface="Calibri"/>
              </a:rPr>
              <a:t>na </a:t>
            </a:r>
            <a:r>
              <a:rPr sz="1200" b="1" spc="-10" dirty="0">
                <a:latin typeface="Calibri"/>
                <a:cs typeface="Calibri"/>
              </a:rPr>
              <a:t>univerzitetu  </a:t>
            </a:r>
            <a:r>
              <a:rPr sz="1200" b="1" dirty="0">
                <a:latin typeface="Calibri"/>
                <a:cs typeface="Calibri"/>
              </a:rPr>
              <a:t>u </a:t>
            </a:r>
            <a:r>
              <a:rPr sz="1200" b="1" spc="-5" dirty="0">
                <a:latin typeface="Calibri"/>
                <a:cs typeface="Calibri"/>
              </a:rPr>
              <a:t>prvoj </a:t>
            </a:r>
            <a:r>
              <a:rPr sz="1200" b="1" dirty="0">
                <a:latin typeface="Calibri"/>
                <a:cs typeface="Calibri"/>
              </a:rPr>
              <a:t>godini </a:t>
            </a:r>
            <a:r>
              <a:rPr sz="1200" b="1" spc="-5" dirty="0">
                <a:latin typeface="Calibri"/>
                <a:cs typeface="Calibri"/>
              </a:rPr>
              <a:t>pružaju uvid </a:t>
            </a:r>
            <a:r>
              <a:rPr sz="1200" b="1" dirty="0">
                <a:latin typeface="Calibri"/>
                <a:cs typeface="Calibri"/>
              </a:rPr>
              <a:t>u </a:t>
            </a:r>
            <a:r>
              <a:rPr sz="1200" b="1" spc="-10" dirty="0">
                <a:latin typeface="Calibri"/>
                <a:cs typeface="Calibri"/>
              </a:rPr>
              <a:t>svakodnevne  zadatke inženjera </a:t>
            </a:r>
            <a:r>
              <a:rPr sz="1200" b="1" spc="-5" dirty="0">
                <a:latin typeface="Calibri"/>
                <a:cs typeface="Calibri"/>
              </a:rPr>
              <a:t>tehnologije </a:t>
            </a:r>
            <a:r>
              <a:rPr sz="1200" b="1" dirty="0">
                <a:latin typeface="Calibri"/>
                <a:cs typeface="Calibri"/>
              </a:rPr>
              <a:t>u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industiji.</a:t>
            </a:r>
            <a:endParaRPr sz="12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200" b="1" dirty="0">
                <a:latin typeface="Calibri"/>
                <a:cs typeface="Calibri"/>
              </a:rPr>
              <a:t>U </a:t>
            </a:r>
            <a:r>
              <a:rPr sz="1200" b="1" spc="-5" dirty="0">
                <a:latin typeface="Calibri"/>
                <a:cs typeface="Calibri"/>
              </a:rPr>
              <a:t>drugoj  godini </a:t>
            </a:r>
            <a:r>
              <a:rPr sz="1200" b="1" dirty="0">
                <a:latin typeface="Calibri"/>
                <a:cs typeface="Calibri"/>
              </a:rPr>
              <a:t>polaznik </a:t>
            </a:r>
            <a:r>
              <a:rPr sz="1200" b="1" spc="-5" dirty="0">
                <a:latin typeface="Calibri"/>
                <a:cs typeface="Calibri"/>
              </a:rPr>
              <a:t>samostalno </a:t>
            </a:r>
            <a:r>
              <a:rPr sz="1200" b="1" spc="-10" dirty="0">
                <a:latin typeface="Calibri"/>
                <a:cs typeface="Calibri"/>
              </a:rPr>
              <a:t>radi  </a:t>
            </a:r>
            <a:r>
              <a:rPr sz="1200" b="1" spc="12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na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78" name="object 91"/>
          <p:cNvSpPr txBox="1"/>
          <p:nvPr/>
        </p:nvSpPr>
        <p:spPr>
          <a:xfrm>
            <a:off x="1048308" y="6121272"/>
            <a:ext cx="1177290" cy="675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projektu </a:t>
            </a:r>
            <a:r>
              <a:rPr sz="1200" b="1" spc="-10" dirty="0">
                <a:latin typeface="Calibri"/>
                <a:cs typeface="Calibri"/>
              </a:rPr>
              <a:t>koji </a:t>
            </a:r>
            <a:r>
              <a:rPr sz="1200" b="1" dirty="0">
                <a:latin typeface="Calibri"/>
                <a:cs typeface="Calibri"/>
              </a:rPr>
              <a:t>se  </a:t>
            </a:r>
            <a:r>
              <a:rPr sz="1200" b="1" spc="-5" dirty="0">
                <a:latin typeface="Calibri"/>
                <a:cs typeface="Calibri"/>
              </a:rPr>
              <a:t>industrijom.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400" b="1" spc="-5" dirty="0">
                <a:solidFill>
                  <a:srgbClr val="E36C09"/>
                </a:solidFill>
                <a:latin typeface="Calibri"/>
                <a:cs typeface="Calibri"/>
              </a:rPr>
              <a:t>Broj</a:t>
            </a:r>
            <a:r>
              <a:rPr sz="1400" b="1" spc="-9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polaznika: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79" name="object 87"/>
          <p:cNvSpPr txBox="1"/>
          <p:nvPr/>
        </p:nvSpPr>
        <p:spPr>
          <a:xfrm>
            <a:off x="2057400" y="6121272"/>
            <a:ext cx="165100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Calibri"/>
                <a:cs typeface="Calibri"/>
              </a:rPr>
              <a:t>realizuje    </a:t>
            </a:r>
            <a:r>
              <a:rPr sz="1200" b="1" dirty="0">
                <a:latin typeface="Calibri"/>
                <a:cs typeface="Calibri"/>
              </a:rPr>
              <a:t>u   </a:t>
            </a:r>
            <a:r>
              <a:rPr sz="1200" b="1" spc="-10" dirty="0">
                <a:latin typeface="Calibri"/>
                <a:cs typeface="Calibri"/>
              </a:rPr>
              <a:t>saradnji  </a:t>
            </a:r>
            <a:r>
              <a:rPr sz="1200" b="1" spc="160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sa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81" name="object 103"/>
          <p:cNvSpPr txBox="1"/>
          <p:nvPr/>
        </p:nvSpPr>
        <p:spPr>
          <a:xfrm>
            <a:off x="1048308" y="6814692"/>
            <a:ext cx="1783080" cy="675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20-25 </a:t>
            </a:r>
            <a:r>
              <a:rPr sz="1200" b="1" spc="-5" dirty="0">
                <a:latin typeface="Calibri"/>
                <a:cs typeface="Calibri"/>
              </a:rPr>
              <a:t>polaznika</a:t>
            </a:r>
            <a:r>
              <a:rPr sz="1200" b="1" spc="-5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godišnje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u 2 </a:t>
            </a:r>
            <a:r>
              <a:rPr sz="1200" b="1" spc="-5" dirty="0">
                <a:latin typeface="Calibri"/>
                <a:cs typeface="Calibri"/>
              </a:rPr>
              <a:t>termina (april </a:t>
            </a:r>
            <a:r>
              <a:rPr sz="1200" b="1" dirty="0">
                <a:latin typeface="Calibri"/>
                <a:cs typeface="Calibri"/>
              </a:rPr>
              <a:t>i</a:t>
            </a:r>
            <a:r>
              <a:rPr sz="1200" b="1" spc="-5" dirty="0">
                <a:latin typeface="Calibri"/>
                <a:cs typeface="Calibri"/>
              </a:rPr>
              <a:t> oktobar)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Uslov: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82" name="object 134"/>
          <p:cNvSpPr txBox="1"/>
          <p:nvPr/>
        </p:nvSpPr>
        <p:spPr>
          <a:xfrm>
            <a:off x="1048308" y="7508493"/>
            <a:ext cx="2412365" cy="1604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0" marR="5080" indent="-17145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354965" algn="l"/>
                <a:tab pos="355600" algn="l"/>
              </a:tabLst>
            </a:pPr>
            <a:r>
              <a:rPr sz="1200" b="1" spc="-5" dirty="0">
                <a:latin typeface="Calibri"/>
                <a:cs typeface="Calibri"/>
              </a:rPr>
              <a:t>Diplomirani inženjer tehnologije  </a:t>
            </a:r>
            <a:r>
              <a:rPr sz="1200" b="1" spc="-10" dirty="0">
                <a:latin typeface="Calibri"/>
                <a:cs typeface="Calibri"/>
              </a:rPr>
              <a:t>(master</a:t>
            </a:r>
            <a:r>
              <a:rPr sz="1200" b="1" spc="-5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diploma)</a:t>
            </a:r>
            <a:endParaRPr sz="1200" dirty="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299085" algn="l"/>
                <a:tab pos="299720" algn="l"/>
              </a:tabLst>
            </a:pPr>
            <a:r>
              <a:rPr sz="1200" b="1" spc="-5" dirty="0">
                <a:latin typeface="Calibri"/>
                <a:cs typeface="Calibri"/>
              </a:rPr>
              <a:t>Engleski jezik (napredan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nivo)</a:t>
            </a:r>
            <a:endParaRPr sz="1200" dirty="0">
              <a:latin typeface="Calibri"/>
              <a:cs typeface="Calibri"/>
            </a:endParaRPr>
          </a:p>
          <a:p>
            <a:pPr marL="687705" marR="524510" indent="-675640">
              <a:lnSpc>
                <a:spcPct val="100000"/>
              </a:lnSpc>
              <a:spcBef>
                <a:spcPts val="580"/>
              </a:spcBef>
            </a:pP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Mesečna bruto</a:t>
            </a:r>
            <a:r>
              <a:rPr sz="1400" b="1" spc="-12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E36C09"/>
                </a:solidFill>
                <a:latin typeface="Calibri"/>
                <a:cs typeface="Calibri"/>
              </a:rPr>
              <a:t>primanja:  </a:t>
            </a:r>
            <a:r>
              <a:rPr sz="1400" b="1" spc="-5" dirty="0" smtClean="0">
                <a:latin typeface="Calibri"/>
                <a:cs typeface="Calibri"/>
              </a:rPr>
              <a:t>1803€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ts val="1430"/>
              </a:lnSpc>
              <a:spcBef>
                <a:spcPts val="1220"/>
              </a:spcBef>
            </a:pPr>
            <a:r>
              <a:rPr sz="1200" i="1" dirty="0">
                <a:solidFill>
                  <a:srgbClr val="E36C09"/>
                </a:solidFill>
                <a:latin typeface="Calibri"/>
                <a:cs typeface="Calibri"/>
              </a:rPr>
              <a:t>*</a:t>
            </a:r>
            <a:r>
              <a:rPr sz="1200" i="1" dirty="0">
                <a:latin typeface="Calibri"/>
                <a:cs typeface="Calibri"/>
              </a:rPr>
              <a:t>više </a:t>
            </a:r>
            <a:r>
              <a:rPr sz="1200" i="1" spc="-5" dirty="0">
                <a:latin typeface="Calibri"/>
                <a:cs typeface="Calibri"/>
              </a:rPr>
              <a:t>informacija</a:t>
            </a:r>
            <a:r>
              <a:rPr sz="1200" i="1" spc="-85" dirty="0">
                <a:latin typeface="Calibri"/>
                <a:cs typeface="Calibri"/>
              </a:rPr>
              <a:t> </a:t>
            </a:r>
            <a:r>
              <a:rPr sz="1200" i="1" spc="-5" dirty="0">
                <a:latin typeface="Calibri"/>
                <a:cs typeface="Calibri"/>
              </a:rPr>
              <a:t>na</a:t>
            </a:r>
            <a:r>
              <a:rPr sz="1200" i="1" spc="-5" dirty="0">
                <a:solidFill>
                  <a:srgbClr val="E36C09"/>
                </a:solidFill>
                <a:latin typeface="Calibri"/>
                <a:cs typeface="Calibri"/>
              </a:rPr>
              <a:t>: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ts val="1550"/>
              </a:lnSpc>
            </a:pPr>
            <a:r>
              <a:rPr sz="1300" b="1" i="1" spc="-10" dirty="0">
                <a:solidFill>
                  <a:srgbClr val="E36C09"/>
                </a:solidFill>
                <a:latin typeface="Calibri"/>
                <a:cs typeface="Calibri"/>
                <a:hlinkClick r:id="rId13"/>
              </a:rPr>
              <a:t>www.ProcessProductDesign.nl</a:t>
            </a:r>
            <a:endParaRPr sz="1300" dirty="0">
              <a:latin typeface="Calibri"/>
              <a:cs typeface="Calibri"/>
            </a:endParaRPr>
          </a:p>
        </p:txBody>
      </p:sp>
      <p:sp>
        <p:nvSpPr>
          <p:cNvPr id="183" name="object 158"/>
          <p:cNvSpPr txBox="1"/>
          <p:nvPr/>
        </p:nvSpPr>
        <p:spPr>
          <a:xfrm>
            <a:off x="4118228" y="6275928"/>
            <a:ext cx="2564130" cy="944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7329">
              <a:lnSpc>
                <a:spcPct val="101400"/>
              </a:lnSpc>
            </a:pPr>
            <a:r>
              <a:rPr sz="1800" i="1" spc="-5" dirty="0">
                <a:solidFill>
                  <a:srgbClr val="E36C09"/>
                </a:solidFill>
                <a:latin typeface="Calibri"/>
                <a:cs typeface="Calibri"/>
              </a:rPr>
              <a:t>*</a:t>
            </a:r>
            <a:r>
              <a:rPr sz="1400" b="1" i="1" spc="-5" dirty="0">
                <a:latin typeface="Calibri"/>
                <a:cs typeface="Calibri"/>
              </a:rPr>
              <a:t>Intervju sa zainteresovanim  kandidatima </a:t>
            </a:r>
            <a:r>
              <a:rPr sz="1400" b="1" i="1" spc="-10" dirty="0">
                <a:latin typeface="Calibri"/>
                <a:cs typeface="Calibri"/>
              </a:rPr>
              <a:t>će </a:t>
            </a:r>
            <a:r>
              <a:rPr sz="1400" b="1" i="1" dirty="0">
                <a:latin typeface="Calibri"/>
                <a:cs typeface="Calibri"/>
              </a:rPr>
              <a:t>biti </a:t>
            </a:r>
            <a:r>
              <a:rPr sz="1400" b="1" i="1" spc="-5" dirty="0" err="1">
                <a:latin typeface="Calibri"/>
                <a:cs typeface="Calibri"/>
              </a:rPr>
              <a:t>održan</a:t>
            </a:r>
            <a:r>
              <a:rPr sz="1400" b="1" i="1" spc="-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6</a:t>
            </a:r>
            <a:r>
              <a:rPr sz="1400" b="1" i="1" dirty="0" smtClean="0">
                <a:latin typeface="Calibri"/>
                <a:cs typeface="Calibri"/>
              </a:rPr>
              <a:t>.</a:t>
            </a:r>
            <a:r>
              <a:rPr sz="1400" b="1" i="1" spc="-85" dirty="0" smtClean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</a:t>
            </a:r>
            <a:endParaRPr sz="1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400" b="1" i="1" spc="-5" dirty="0">
                <a:latin typeface="Calibri"/>
                <a:cs typeface="Calibri"/>
              </a:rPr>
              <a:t>7</a:t>
            </a:r>
            <a:r>
              <a:rPr sz="1400" b="1" i="1" spc="-5" dirty="0" smtClean="0">
                <a:latin typeface="Calibri"/>
                <a:cs typeface="Calibri"/>
              </a:rPr>
              <a:t>. </a:t>
            </a:r>
            <a:r>
              <a:rPr sz="1400" b="1" i="1" spc="-5" dirty="0" err="1" smtClean="0">
                <a:latin typeface="Calibri"/>
                <a:cs typeface="Calibri"/>
              </a:rPr>
              <a:t>novembra</a:t>
            </a:r>
            <a:r>
              <a:rPr sz="1400" b="1" i="1" spc="-5" dirty="0" smtClean="0">
                <a:latin typeface="Calibri"/>
                <a:cs typeface="Calibri"/>
              </a:rPr>
              <a:t>. </a:t>
            </a:r>
            <a:r>
              <a:rPr sz="1400" b="1" i="1" spc="-5" dirty="0">
                <a:latin typeface="Calibri"/>
                <a:cs typeface="Calibri"/>
              </a:rPr>
              <a:t>Potrebno je doneti</a:t>
            </a:r>
            <a:r>
              <a:rPr sz="1400" b="1" i="1" spc="-7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CV  </a:t>
            </a:r>
            <a:r>
              <a:rPr sz="1400" b="1" i="1" spc="-5" dirty="0">
                <a:latin typeface="Calibri"/>
                <a:cs typeface="Calibri"/>
              </a:rPr>
              <a:t>na engleskom</a:t>
            </a:r>
            <a:r>
              <a:rPr sz="1400" b="1" i="1" spc="-9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jeziku.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84" name="object 38"/>
          <p:cNvSpPr txBox="1"/>
          <p:nvPr/>
        </p:nvSpPr>
        <p:spPr>
          <a:xfrm>
            <a:off x="4903723" y="2545334"/>
            <a:ext cx="1900784" cy="815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980">
              <a:lnSpc>
                <a:spcPts val="1980"/>
              </a:lnSpc>
            </a:pPr>
            <a:r>
              <a:rPr sz="1800" b="1" i="1" dirty="0">
                <a:latin typeface="Calibri"/>
                <a:cs typeface="Calibri"/>
              </a:rPr>
              <a:t>Datum:</a:t>
            </a:r>
            <a:endParaRPr sz="1800" dirty="0">
              <a:latin typeface="Calibri"/>
              <a:cs typeface="Calibri"/>
            </a:endParaRPr>
          </a:p>
          <a:p>
            <a:pPr marL="179705">
              <a:lnSpc>
                <a:spcPts val="1980"/>
              </a:lnSpc>
            </a:pPr>
            <a:r>
              <a:rPr i="1" spc="-5" dirty="0">
                <a:solidFill>
                  <a:srgbClr val="E36C09"/>
                </a:solidFill>
                <a:latin typeface="Calibri"/>
                <a:cs typeface="Calibri"/>
              </a:rPr>
              <a:t>6</a:t>
            </a:r>
            <a:r>
              <a:rPr sz="1800" i="1" spc="-5" dirty="0" smtClean="0">
                <a:solidFill>
                  <a:srgbClr val="E36C09"/>
                </a:solidFill>
                <a:latin typeface="Calibri"/>
                <a:cs typeface="Calibri"/>
              </a:rPr>
              <a:t>. </a:t>
            </a:r>
            <a:r>
              <a:rPr i="1" spc="-10" dirty="0" err="1" smtClean="0">
                <a:solidFill>
                  <a:srgbClr val="E36C09"/>
                </a:solidFill>
                <a:latin typeface="Calibri"/>
                <a:cs typeface="Calibri"/>
              </a:rPr>
              <a:t>novembar</a:t>
            </a:r>
            <a:r>
              <a:rPr sz="1800" i="1" spc="-65" smtClean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800" i="1" spc="-5" smtClean="0">
                <a:solidFill>
                  <a:srgbClr val="E36C09"/>
                </a:solidFill>
                <a:latin typeface="Calibri"/>
                <a:cs typeface="Calibri"/>
              </a:rPr>
              <a:t>2017.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800" b="1" i="1" spc="-10" dirty="0">
                <a:latin typeface="Calibri"/>
                <a:cs typeface="Calibri"/>
              </a:rPr>
              <a:t>Vreme: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85" name="object 41"/>
          <p:cNvSpPr txBox="1"/>
          <p:nvPr/>
        </p:nvSpPr>
        <p:spPr>
          <a:xfrm>
            <a:off x="5678170" y="3307715"/>
            <a:ext cx="427990" cy="298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i="1" spc="-5" dirty="0">
                <a:solidFill>
                  <a:srgbClr val="E36C09"/>
                </a:solidFill>
                <a:latin typeface="Calibri"/>
                <a:cs typeface="Calibri"/>
              </a:rPr>
              <a:t>11</a:t>
            </a:r>
            <a:r>
              <a:rPr sz="1800" i="1" spc="-8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E36C09"/>
                </a:solidFill>
                <a:latin typeface="Calibri"/>
                <a:cs typeface="Calibri"/>
              </a:rPr>
              <a:t>h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86" name="object 46"/>
          <p:cNvSpPr txBox="1"/>
          <p:nvPr/>
        </p:nvSpPr>
        <p:spPr>
          <a:xfrm>
            <a:off x="4804028" y="3612515"/>
            <a:ext cx="1940560" cy="527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80"/>
              </a:lnSpc>
            </a:pPr>
            <a:r>
              <a:rPr sz="1800" b="1" i="1" spc="-10" dirty="0">
                <a:latin typeface="Calibri"/>
                <a:cs typeface="Calibri"/>
              </a:rPr>
              <a:t>Mesto:</a:t>
            </a:r>
            <a:endParaRPr sz="1800" dirty="0">
              <a:latin typeface="Calibri"/>
              <a:cs typeface="Calibri"/>
            </a:endParaRPr>
          </a:p>
          <a:p>
            <a:pPr marL="88900">
              <a:lnSpc>
                <a:spcPts val="1980"/>
              </a:lnSpc>
            </a:pPr>
            <a:r>
              <a:rPr sz="1800" i="1" spc="-5" dirty="0">
                <a:solidFill>
                  <a:srgbClr val="E36C09"/>
                </a:solidFill>
                <a:latin typeface="Calibri"/>
                <a:cs typeface="Calibri"/>
              </a:rPr>
              <a:t>Svečana sala</a:t>
            </a:r>
            <a:r>
              <a:rPr sz="1800" i="1" spc="-6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E36C09"/>
                </a:solidFill>
                <a:latin typeface="Calibri"/>
                <a:cs typeface="Calibri"/>
              </a:rPr>
              <a:t>TMF-a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194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Beka</dc:creator>
  <cp:lastModifiedBy>Zorka</cp:lastModifiedBy>
  <cp:revision>6</cp:revision>
  <dcterms:created xsi:type="dcterms:W3CDTF">2017-09-11T17:55:30Z</dcterms:created>
  <dcterms:modified xsi:type="dcterms:W3CDTF">2017-11-01T13:47:54Z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2017-09-11T00:00:00Z</vt:filetime>
  </property>
</Properties>
</file>