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57" r:id="rId7"/>
    <p:sldId id="259" r:id="rId8"/>
    <p:sldId id="260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242327-C87C-4B6E-92CB-674DE42073B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F8942C-C9BF-4046-9AE8-8E3E0C683E2F}">
      <dgm:prSet phldrT="[Text]" custT="1"/>
      <dgm:spPr/>
      <dgm:t>
        <a:bodyPr/>
        <a:lstStyle/>
        <a:p>
          <a:r>
            <a:rPr lang="sr-Latn-CS" sz="2000" dirty="0">
              <a:latin typeface="Arial" panose="020B0604020202020204" pitchFamily="34" charset="0"/>
              <a:cs typeface="Arial" panose="020B0604020202020204" pitchFamily="34" charset="0"/>
            </a:rPr>
            <a:t>Uvodna obuka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A63B2A-8E1E-45DF-9B7C-C6669AEA022B}" type="parTrans" cxnId="{C61A4FE1-3A8E-4D02-BD18-7C068089C1F7}">
      <dgm:prSet/>
      <dgm:spPr/>
      <dgm:t>
        <a:bodyPr/>
        <a:lstStyle/>
        <a:p>
          <a:endParaRPr lang="en-US"/>
        </a:p>
      </dgm:t>
    </dgm:pt>
    <dgm:pt modelId="{82BE061D-055A-4A66-AB94-594F47014090}" type="sibTrans" cxnId="{C61A4FE1-3A8E-4D02-BD18-7C068089C1F7}">
      <dgm:prSet/>
      <dgm:spPr/>
      <dgm:t>
        <a:bodyPr/>
        <a:lstStyle/>
        <a:p>
          <a:endParaRPr lang="en-US"/>
        </a:p>
      </dgm:t>
    </dgm:pt>
    <dgm:pt modelId="{9AF813A4-BC44-419F-8E43-408328F8081E}">
      <dgm:prSet phldrT="[Text]" custT="1"/>
      <dgm:spPr/>
      <dgm:t>
        <a:bodyPr/>
        <a:lstStyle/>
        <a:p>
          <a:r>
            <a:rPr lang="sr-Latn-CS" sz="2000" dirty="0">
              <a:latin typeface="Arial" panose="020B0604020202020204" pitchFamily="34" charset="0"/>
              <a:cs typeface="Arial" panose="020B0604020202020204" pitchFamily="34" charset="0"/>
            </a:rPr>
            <a:t>Edukacija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CE3596-1B4F-4C89-AD8A-C800B102EA5B}" type="parTrans" cxnId="{A839CC40-6B98-40EE-A9D1-E6B056FEE669}">
      <dgm:prSet/>
      <dgm:spPr/>
      <dgm:t>
        <a:bodyPr/>
        <a:lstStyle/>
        <a:p>
          <a:endParaRPr lang="en-US"/>
        </a:p>
      </dgm:t>
    </dgm:pt>
    <dgm:pt modelId="{EA2EBE82-BC03-4C56-BC69-6AB0F80ED5C9}" type="sibTrans" cxnId="{A839CC40-6B98-40EE-A9D1-E6B056FEE669}">
      <dgm:prSet/>
      <dgm:spPr/>
      <dgm:t>
        <a:bodyPr/>
        <a:lstStyle/>
        <a:p>
          <a:endParaRPr lang="en-US"/>
        </a:p>
      </dgm:t>
    </dgm:pt>
    <dgm:pt modelId="{2B7B9C9A-ADD1-4338-A1DF-C19964361D68}">
      <dgm:prSet phldrT="[Text]" custT="1"/>
      <dgm:spPr/>
      <dgm:t>
        <a:bodyPr/>
        <a:lstStyle/>
        <a:p>
          <a:r>
            <a:rPr lang="sr-Latn-CS" sz="2000" dirty="0">
              <a:latin typeface="Arial" panose="020B0604020202020204" pitchFamily="34" charset="0"/>
              <a:cs typeface="Arial" panose="020B0604020202020204" pitchFamily="34" charset="0"/>
            </a:rPr>
            <a:t>Preuzimanje odgovornosti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4E50DA-ABE5-4173-8975-1E8E2299A2FF}" type="parTrans" cxnId="{80A451A1-1553-4693-A7E7-E9BE14CAD142}">
      <dgm:prSet/>
      <dgm:spPr/>
      <dgm:t>
        <a:bodyPr/>
        <a:lstStyle/>
        <a:p>
          <a:endParaRPr lang="en-US"/>
        </a:p>
      </dgm:t>
    </dgm:pt>
    <dgm:pt modelId="{5F68E099-2E70-4341-8FB0-720A71F1410F}" type="sibTrans" cxnId="{80A451A1-1553-4693-A7E7-E9BE14CAD142}">
      <dgm:prSet/>
      <dgm:spPr/>
      <dgm:t>
        <a:bodyPr/>
        <a:lstStyle/>
        <a:p>
          <a:endParaRPr lang="en-US"/>
        </a:p>
      </dgm:t>
    </dgm:pt>
    <dgm:pt modelId="{37CCA47A-65D5-4E52-B351-A24B5E8481D1}">
      <dgm:prSet phldrT="[Text]" custT="1"/>
      <dgm:spPr/>
      <dgm:t>
        <a:bodyPr/>
        <a:lstStyle/>
        <a:p>
          <a:r>
            <a:rPr lang="sr-Latn-CS" sz="2000" dirty="0">
              <a:latin typeface="Arial" panose="020B0604020202020204" pitchFamily="34" charset="0"/>
              <a:cs typeface="Arial" panose="020B0604020202020204" pitchFamily="34" charset="0"/>
            </a:rPr>
            <a:t>Procena učinka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A59061-A41C-4DB2-BB3E-3865AF0FB575}" type="parTrans" cxnId="{97943082-9018-4757-8370-E0F99B0DCAB6}">
      <dgm:prSet/>
      <dgm:spPr/>
      <dgm:t>
        <a:bodyPr/>
        <a:lstStyle/>
        <a:p>
          <a:endParaRPr lang="en-US"/>
        </a:p>
      </dgm:t>
    </dgm:pt>
    <dgm:pt modelId="{8DEEF513-9D78-4F43-83AD-D0F4E2F1050E}" type="sibTrans" cxnId="{97943082-9018-4757-8370-E0F99B0DCAB6}">
      <dgm:prSet/>
      <dgm:spPr/>
      <dgm:t>
        <a:bodyPr/>
        <a:lstStyle/>
        <a:p>
          <a:endParaRPr lang="en-US"/>
        </a:p>
      </dgm:t>
    </dgm:pt>
    <dgm:pt modelId="{A282DD8C-48F8-40E8-B6A1-EF082BCE8EF3}">
      <dgm:prSet phldrT="[Text]" custT="1"/>
      <dgm:spPr/>
      <dgm:t>
        <a:bodyPr/>
        <a:lstStyle/>
        <a:p>
          <a:r>
            <a:rPr lang="sr-Latn-CS" sz="2000" dirty="0">
              <a:latin typeface="Arial" panose="020B0604020202020204" pitchFamily="34" charset="0"/>
              <a:cs typeface="Arial" panose="020B0604020202020204" pitchFamily="34" charset="0"/>
            </a:rPr>
            <a:t>Individualni intervjui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E80F7C-4A55-4340-B507-6F273B5385C8}" type="parTrans" cxnId="{ACEF36BC-73FF-4460-8348-FA561667F4E3}">
      <dgm:prSet/>
      <dgm:spPr/>
      <dgm:t>
        <a:bodyPr/>
        <a:lstStyle/>
        <a:p>
          <a:endParaRPr lang="en-US"/>
        </a:p>
      </dgm:t>
    </dgm:pt>
    <dgm:pt modelId="{0026E44B-F35D-41EA-A021-81D690105713}" type="sibTrans" cxnId="{ACEF36BC-73FF-4460-8348-FA561667F4E3}">
      <dgm:prSet/>
      <dgm:spPr/>
      <dgm:t>
        <a:bodyPr/>
        <a:lstStyle/>
        <a:p>
          <a:endParaRPr lang="en-US"/>
        </a:p>
      </dgm:t>
    </dgm:pt>
    <dgm:pt modelId="{271B0823-B4D5-4AE4-9229-95B07DC0A57C}" type="pres">
      <dgm:prSet presAssocID="{A8242327-C87C-4B6E-92CB-674DE42073B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9FEDA1-A348-4F1C-BFE3-3DAB85E62322}" type="pres">
      <dgm:prSet presAssocID="{34F8942C-C9BF-4046-9AE8-8E3E0C683E2F}" presName="dummy" presStyleCnt="0"/>
      <dgm:spPr/>
    </dgm:pt>
    <dgm:pt modelId="{8A0B7455-FED6-4D42-8A56-91DDF45D6052}" type="pres">
      <dgm:prSet presAssocID="{34F8942C-C9BF-4046-9AE8-8E3E0C683E2F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8D5E06-73B5-47BE-BD5C-08790E08DA89}" type="pres">
      <dgm:prSet presAssocID="{82BE061D-055A-4A66-AB94-594F47014090}" presName="sibTrans" presStyleLbl="node1" presStyleIdx="0" presStyleCnt="5"/>
      <dgm:spPr/>
      <dgm:t>
        <a:bodyPr/>
        <a:lstStyle/>
        <a:p>
          <a:endParaRPr lang="en-US"/>
        </a:p>
      </dgm:t>
    </dgm:pt>
    <dgm:pt modelId="{F8FD178D-E388-4DB6-90C2-C30ED4812765}" type="pres">
      <dgm:prSet presAssocID="{9AF813A4-BC44-419F-8E43-408328F8081E}" presName="dummy" presStyleCnt="0"/>
      <dgm:spPr/>
    </dgm:pt>
    <dgm:pt modelId="{7C3B3668-FB3F-429D-AC61-F00C3E8F6680}" type="pres">
      <dgm:prSet presAssocID="{9AF813A4-BC44-419F-8E43-408328F8081E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E608C9-F704-4291-BB7C-268BA26F4E68}" type="pres">
      <dgm:prSet presAssocID="{EA2EBE82-BC03-4C56-BC69-6AB0F80ED5C9}" presName="sibTrans" presStyleLbl="node1" presStyleIdx="1" presStyleCnt="5" custLinFactNeighborX="11457" custLinFactNeighborY="-4774"/>
      <dgm:spPr/>
      <dgm:t>
        <a:bodyPr/>
        <a:lstStyle/>
        <a:p>
          <a:endParaRPr lang="en-US"/>
        </a:p>
      </dgm:t>
    </dgm:pt>
    <dgm:pt modelId="{C00FCC0C-A2EF-4A3C-9CC2-D200EE9F63A0}" type="pres">
      <dgm:prSet presAssocID="{2B7B9C9A-ADD1-4338-A1DF-C19964361D68}" presName="dummy" presStyleCnt="0"/>
      <dgm:spPr/>
    </dgm:pt>
    <dgm:pt modelId="{1760ED48-E486-4EEF-B87B-19008529A0FB}" type="pres">
      <dgm:prSet presAssocID="{2B7B9C9A-ADD1-4338-A1DF-C19964361D68}" presName="node" presStyleLbl="revTx" presStyleIdx="2" presStyleCnt="5" custScaleX="1575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C82F26-EF5E-42C7-9909-5C8B96CB1E21}" type="pres">
      <dgm:prSet presAssocID="{5F68E099-2E70-4341-8FB0-720A71F1410F}" presName="sibTrans" presStyleLbl="node1" presStyleIdx="2" presStyleCnt="5" custLinFactNeighborX="-6104" custLinFactNeighborY="15"/>
      <dgm:spPr/>
      <dgm:t>
        <a:bodyPr/>
        <a:lstStyle/>
        <a:p>
          <a:endParaRPr lang="en-US"/>
        </a:p>
      </dgm:t>
    </dgm:pt>
    <dgm:pt modelId="{74C50607-1F04-4F6E-904B-96E8AB5CABB1}" type="pres">
      <dgm:prSet presAssocID="{37CCA47A-65D5-4E52-B351-A24B5E8481D1}" presName="dummy" presStyleCnt="0"/>
      <dgm:spPr/>
    </dgm:pt>
    <dgm:pt modelId="{6639E570-C652-4E61-9660-50185E62A318}" type="pres">
      <dgm:prSet presAssocID="{37CCA47A-65D5-4E52-B351-A24B5E8481D1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614CD-E877-450D-8AFC-03EC6F278E45}" type="pres">
      <dgm:prSet presAssocID="{8DEEF513-9D78-4F43-83AD-D0F4E2F1050E}" presName="sibTrans" presStyleLbl="node1" presStyleIdx="3" presStyleCnt="5"/>
      <dgm:spPr/>
      <dgm:t>
        <a:bodyPr/>
        <a:lstStyle/>
        <a:p>
          <a:endParaRPr lang="en-US"/>
        </a:p>
      </dgm:t>
    </dgm:pt>
    <dgm:pt modelId="{5B4C6F9E-F3EE-43DA-BE1D-BCC6CFB64F1F}" type="pres">
      <dgm:prSet presAssocID="{A282DD8C-48F8-40E8-B6A1-EF082BCE8EF3}" presName="dummy" presStyleCnt="0"/>
      <dgm:spPr/>
    </dgm:pt>
    <dgm:pt modelId="{F3595E15-D010-45FC-8239-C560240B4C80}" type="pres">
      <dgm:prSet presAssocID="{A282DD8C-48F8-40E8-B6A1-EF082BCE8EF3}" presName="node" presStyleLbl="revTx" presStyleIdx="4" presStyleCnt="5" custScaleX="141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3C4BE-2EE1-4DD9-A718-19200BFEDE37}" type="pres">
      <dgm:prSet presAssocID="{0026E44B-F35D-41EA-A021-81D690105713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A839CC40-6B98-40EE-A9D1-E6B056FEE669}" srcId="{A8242327-C87C-4B6E-92CB-674DE42073B0}" destId="{9AF813A4-BC44-419F-8E43-408328F8081E}" srcOrd="1" destOrd="0" parTransId="{81CE3596-1B4F-4C89-AD8A-C800B102EA5B}" sibTransId="{EA2EBE82-BC03-4C56-BC69-6AB0F80ED5C9}"/>
    <dgm:cxn modelId="{494C2FA1-71A2-4A06-86A8-8AB5A0E05E7D}" type="presOf" srcId="{A282DD8C-48F8-40E8-B6A1-EF082BCE8EF3}" destId="{F3595E15-D010-45FC-8239-C560240B4C80}" srcOrd="0" destOrd="0" presId="urn:microsoft.com/office/officeart/2005/8/layout/cycle1"/>
    <dgm:cxn modelId="{ACEF36BC-73FF-4460-8348-FA561667F4E3}" srcId="{A8242327-C87C-4B6E-92CB-674DE42073B0}" destId="{A282DD8C-48F8-40E8-B6A1-EF082BCE8EF3}" srcOrd="4" destOrd="0" parTransId="{B0E80F7C-4A55-4340-B507-6F273B5385C8}" sibTransId="{0026E44B-F35D-41EA-A021-81D690105713}"/>
    <dgm:cxn modelId="{475C4FBF-C295-43FB-B2E3-A80C730D0966}" type="presOf" srcId="{5F68E099-2E70-4341-8FB0-720A71F1410F}" destId="{BFC82F26-EF5E-42C7-9909-5C8B96CB1E21}" srcOrd="0" destOrd="0" presId="urn:microsoft.com/office/officeart/2005/8/layout/cycle1"/>
    <dgm:cxn modelId="{FFF4B9C0-EDAC-4E76-8307-C5A4AE5C2040}" type="presOf" srcId="{37CCA47A-65D5-4E52-B351-A24B5E8481D1}" destId="{6639E570-C652-4E61-9660-50185E62A318}" srcOrd="0" destOrd="0" presId="urn:microsoft.com/office/officeart/2005/8/layout/cycle1"/>
    <dgm:cxn modelId="{0E60E2B9-0497-4EC3-9428-15C147EDE7E4}" type="presOf" srcId="{9AF813A4-BC44-419F-8E43-408328F8081E}" destId="{7C3B3668-FB3F-429D-AC61-F00C3E8F6680}" srcOrd="0" destOrd="0" presId="urn:microsoft.com/office/officeart/2005/8/layout/cycle1"/>
    <dgm:cxn modelId="{F690F7AC-9A46-44E1-A6E6-961BA39151ED}" type="presOf" srcId="{8DEEF513-9D78-4F43-83AD-D0F4E2F1050E}" destId="{819614CD-E877-450D-8AFC-03EC6F278E45}" srcOrd="0" destOrd="0" presId="urn:microsoft.com/office/officeart/2005/8/layout/cycle1"/>
    <dgm:cxn modelId="{C61A4FE1-3A8E-4D02-BD18-7C068089C1F7}" srcId="{A8242327-C87C-4B6E-92CB-674DE42073B0}" destId="{34F8942C-C9BF-4046-9AE8-8E3E0C683E2F}" srcOrd="0" destOrd="0" parTransId="{BCA63B2A-8E1E-45DF-9B7C-C6669AEA022B}" sibTransId="{82BE061D-055A-4A66-AB94-594F47014090}"/>
    <dgm:cxn modelId="{C7F6B77F-B830-4F20-A832-188610C80AF5}" type="presOf" srcId="{34F8942C-C9BF-4046-9AE8-8E3E0C683E2F}" destId="{8A0B7455-FED6-4D42-8A56-91DDF45D6052}" srcOrd="0" destOrd="0" presId="urn:microsoft.com/office/officeart/2005/8/layout/cycle1"/>
    <dgm:cxn modelId="{80A451A1-1553-4693-A7E7-E9BE14CAD142}" srcId="{A8242327-C87C-4B6E-92CB-674DE42073B0}" destId="{2B7B9C9A-ADD1-4338-A1DF-C19964361D68}" srcOrd="2" destOrd="0" parTransId="{464E50DA-ABE5-4173-8975-1E8E2299A2FF}" sibTransId="{5F68E099-2E70-4341-8FB0-720A71F1410F}"/>
    <dgm:cxn modelId="{97943082-9018-4757-8370-E0F99B0DCAB6}" srcId="{A8242327-C87C-4B6E-92CB-674DE42073B0}" destId="{37CCA47A-65D5-4E52-B351-A24B5E8481D1}" srcOrd="3" destOrd="0" parTransId="{2FA59061-A41C-4DB2-BB3E-3865AF0FB575}" sibTransId="{8DEEF513-9D78-4F43-83AD-D0F4E2F1050E}"/>
    <dgm:cxn modelId="{518C4526-8D33-4014-8F68-0B6C9AB147A7}" type="presOf" srcId="{2B7B9C9A-ADD1-4338-A1DF-C19964361D68}" destId="{1760ED48-E486-4EEF-B87B-19008529A0FB}" srcOrd="0" destOrd="0" presId="urn:microsoft.com/office/officeart/2005/8/layout/cycle1"/>
    <dgm:cxn modelId="{95298C30-7F41-4C2C-B683-F575158C0009}" type="presOf" srcId="{0026E44B-F35D-41EA-A021-81D690105713}" destId="{3163C4BE-2EE1-4DD9-A718-19200BFEDE37}" srcOrd="0" destOrd="0" presId="urn:microsoft.com/office/officeart/2005/8/layout/cycle1"/>
    <dgm:cxn modelId="{44440615-8C2C-4F11-8F81-0483A8AAE7D7}" type="presOf" srcId="{82BE061D-055A-4A66-AB94-594F47014090}" destId="{308D5E06-73B5-47BE-BD5C-08790E08DA89}" srcOrd="0" destOrd="0" presId="urn:microsoft.com/office/officeart/2005/8/layout/cycle1"/>
    <dgm:cxn modelId="{6304BAC7-E72D-4E9C-B235-A78EABE4B8AF}" type="presOf" srcId="{A8242327-C87C-4B6E-92CB-674DE42073B0}" destId="{271B0823-B4D5-4AE4-9229-95B07DC0A57C}" srcOrd="0" destOrd="0" presId="urn:microsoft.com/office/officeart/2005/8/layout/cycle1"/>
    <dgm:cxn modelId="{54BCF91D-C48A-4663-91B0-5823E036DC8C}" type="presOf" srcId="{EA2EBE82-BC03-4C56-BC69-6AB0F80ED5C9}" destId="{9CE608C9-F704-4291-BB7C-268BA26F4E68}" srcOrd="0" destOrd="0" presId="urn:microsoft.com/office/officeart/2005/8/layout/cycle1"/>
    <dgm:cxn modelId="{554C3C74-1714-4B0B-A4B3-4F44B4C6311E}" type="presParOf" srcId="{271B0823-B4D5-4AE4-9229-95B07DC0A57C}" destId="{4A9FEDA1-A348-4F1C-BFE3-3DAB85E62322}" srcOrd="0" destOrd="0" presId="urn:microsoft.com/office/officeart/2005/8/layout/cycle1"/>
    <dgm:cxn modelId="{1F0B251A-B8FF-41CF-8831-A0F27F9E8AFE}" type="presParOf" srcId="{271B0823-B4D5-4AE4-9229-95B07DC0A57C}" destId="{8A0B7455-FED6-4D42-8A56-91DDF45D6052}" srcOrd="1" destOrd="0" presId="urn:microsoft.com/office/officeart/2005/8/layout/cycle1"/>
    <dgm:cxn modelId="{EF911612-3301-4E09-B269-FA83A7677B53}" type="presParOf" srcId="{271B0823-B4D5-4AE4-9229-95B07DC0A57C}" destId="{308D5E06-73B5-47BE-BD5C-08790E08DA89}" srcOrd="2" destOrd="0" presId="urn:microsoft.com/office/officeart/2005/8/layout/cycle1"/>
    <dgm:cxn modelId="{85FFF7E8-B1A9-45CF-8012-B3F1ADCE4B66}" type="presParOf" srcId="{271B0823-B4D5-4AE4-9229-95B07DC0A57C}" destId="{F8FD178D-E388-4DB6-90C2-C30ED4812765}" srcOrd="3" destOrd="0" presId="urn:microsoft.com/office/officeart/2005/8/layout/cycle1"/>
    <dgm:cxn modelId="{5F52F78A-5386-4D8E-94AC-9E803125A5DB}" type="presParOf" srcId="{271B0823-B4D5-4AE4-9229-95B07DC0A57C}" destId="{7C3B3668-FB3F-429D-AC61-F00C3E8F6680}" srcOrd="4" destOrd="0" presId="urn:microsoft.com/office/officeart/2005/8/layout/cycle1"/>
    <dgm:cxn modelId="{2D8B119C-C47F-4D76-ABA5-01EF6996DD01}" type="presParOf" srcId="{271B0823-B4D5-4AE4-9229-95B07DC0A57C}" destId="{9CE608C9-F704-4291-BB7C-268BA26F4E68}" srcOrd="5" destOrd="0" presId="urn:microsoft.com/office/officeart/2005/8/layout/cycle1"/>
    <dgm:cxn modelId="{2DB37566-A128-4D46-884C-BF0F24DB2476}" type="presParOf" srcId="{271B0823-B4D5-4AE4-9229-95B07DC0A57C}" destId="{C00FCC0C-A2EF-4A3C-9CC2-D200EE9F63A0}" srcOrd="6" destOrd="0" presId="urn:microsoft.com/office/officeart/2005/8/layout/cycle1"/>
    <dgm:cxn modelId="{03056E8E-C95E-4356-9F2D-B266478D25A3}" type="presParOf" srcId="{271B0823-B4D5-4AE4-9229-95B07DC0A57C}" destId="{1760ED48-E486-4EEF-B87B-19008529A0FB}" srcOrd="7" destOrd="0" presId="urn:microsoft.com/office/officeart/2005/8/layout/cycle1"/>
    <dgm:cxn modelId="{41524A4F-69C9-44F7-83C6-48204048398D}" type="presParOf" srcId="{271B0823-B4D5-4AE4-9229-95B07DC0A57C}" destId="{BFC82F26-EF5E-42C7-9909-5C8B96CB1E21}" srcOrd="8" destOrd="0" presId="urn:microsoft.com/office/officeart/2005/8/layout/cycle1"/>
    <dgm:cxn modelId="{FA961516-E2F8-4846-A0D1-522F9CA6DF80}" type="presParOf" srcId="{271B0823-B4D5-4AE4-9229-95B07DC0A57C}" destId="{74C50607-1F04-4F6E-904B-96E8AB5CABB1}" srcOrd="9" destOrd="0" presId="urn:microsoft.com/office/officeart/2005/8/layout/cycle1"/>
    <dgm:cxn modelId="{06302F36-66FB-457D-85C5-A28E0A937707}" type="presParOf" srcId="{271B0823-B4D5-4AE4-9229-95B07DC0A57C}" destId="{6639E570-C652-4E61-9660-50185E62A318}" srcOrd="10" destOrd="0" presId="urn:microsoft.com/office/officeart/2005/8/layout/cycle1"/>
    <dgm:cxn modelId="{B1E96057-154F-4446-AB09-6F30E6FC4EF0}" type="presParOf" srcId="{271B0823-B4D5-4AE4-9229-95B07DC0A57C}" destId="{819614CD-E877-450D-8AFC-03EC6F278E45}" srcOrd="11" destOrd="0" presId="urn:microsoft.com/office/officeart/2005/8/layout/cycle1"/>
    <dgm:cxn modelId="{FA4D2299-7BC9-4774-A2CE-A7558DCCAB43}" type="presParOf" srcId="{271B0823-B4D5-4AE4-9229-95B07DC0A57C}" destId="{5B4C6F9E-F3EE-43DA-BE1D-BCC6CFB64F1F}" srcOrd="12" destOrd="0" presId="urn:microsoft.com/office/officeart/2005/8/layout/cycle1"/>
    <dgm:cxn modelId="{EA67AD3A-7274-4920-B841-B581907AA5C2}" type="presParOf" srcId="{271B0823-B4D5-4AE4-9229-95B07DC0A57C}" destId="{F3595E15-D010-45FC-8239-C560240B4C80}" srcOrd="13" destOrd="0" presId="urn:microsoft.com/office/officeart/2005/8/layout/cycle1"/>
    <dgm:cxn modelId="{588C0761-2CDD-4110-8374-19EB7314130E}" type="presParOf" srcId="{271B0823-B4D5-4AE4-9229-95B07DC0A57C}" destId="{3163C4BE-2EE1-4DD9-A718-19200BFEDE37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ACF9-54B2-4DF0-8385-54495231E51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E4B5-2984-4052-B4D5-40BA77B6C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23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ACF9-54B2-4DF0-8385-54495231E51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E4B5-2984-4052-B4D5-40BA77B6C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3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ACF9-54B2-4DF0-8385-54495231E51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E4B5-2984-4052-B4D5-40BA77B6C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5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ACF9-54B2-4DF0-8385-54495231E51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E4B5-2984-4052-B4D5-40BA77B6C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95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ACF9-54B2-4DF0-8385-54495231E51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E4B5-2984-4052-B4D5-40BA77B6C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4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ACF9-54B2-4DF0-8385-54495231E51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E4B5-2984-4052-B4D5-40BA77B6C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1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ACF9-54B2-4DF0-8385-54495231E51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E4B5-2984-4052-B4D5-40BA77B6C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36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ACF9-54B2-4DF0-8385-54495231E51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E4B5-2984-4052-B4D5-40BA77B6C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2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ACF9-54B2-4DF0-8385-54495231E51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E4B5-2984-4052-B4D5-40BA77B6C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66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ACF9-54B2-4DF0-8385-54495231E51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E4B5-2984-4052-B4D5-40BA77B6C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48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ACF9-54B2-4DF0-8385-54495231E51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E4B5-2984-4052-B4D5-40BA77B6C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1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BACF9-54B2-4DF0-8385-54495231E51A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EE4B5-2984-4052-B4D5-40BA77B6C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1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Stru</a:t>
            </a:r>
            <a:r>
              <a:rPr lang="sr-Latn-CS" sz="4000" dirty="0">
                <a:latin typeface="Arial" panose="020B0604020202020204" pitchFamily="34" charset="0"/>
                <a:cs typeface="Arial" panose="020B0604020202020204" pitchFamily="34" charset="0"/>
              </a:rPr>
              <a:t>čne prakse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05" y="2276872"/>
            <a:ext cx="6768752" cy="3315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43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4000" dirty="0">
                <a:latin typeface="Arial" panose="020B0604020202020204" pitchFamily="34" charset="0"/>
                <a:cs typeface="Arial" panose="020B0604020202020204" pitchFamily="34" charset="0"/>
              </a:rPr>
              <a:t>Vežba kroz praktične primere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Latn-C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sr-Latn-CS" sz="2800" dirty="0">
                <a:latin typeface="Arial" panose="020B0604020202020204" pitchFamily="34" charset="0"/>
                <a:cs typeface="Arial" panose="020B0604020202020204" pitchFamily="34" charset="0"/>
              </a:rPr>
              <a:t>Istraživanje slučaja - učestvovanje u rešavanju realnih situacija iz prošlosti (10 dana)</a:t>
            </a:r>
          </a:p>
          <a:p>
            <a:pPr>
              <a:buFont typeface="Wingdings" pitchFamily="2" charset="2"/>
              <a:buChar char="Ø"/>
            </a:pPr>
            <a:r>
              <a:rPr lang="sr-Latn-CS" sz="2800" dirty="0">
                <a:latin typeface="Arial" panose="020B0604020202020204" pitchFamily="34" charset="0"/>
                <a:cs typeface="Arial" panose="020B0604020202020204" pitchFamily="34" charset="0"/>
              </a:rPr>
              <a:t>Situacije izazova – polaznici rade pod pritiskom kratkih rokova (5 dana)</a:t>
            </a:r>
          </a:p>
          <a:p>
            <a:pPr>
              <a:buFont typeface="Wingdings" pitchFamily="2" charset="2"/>
              <a:buChar char="Ø"/>
            </a:pPr>
            <a:r>
              <a:rPr lang="sr-Latn-CS" sz="2800" dirty="0">
                <a:latin typeface="Arial" panose="020B0604020202020204" pitchFamily="34" charset="0"/>
                <a:cs typeface="Arial" panose="020B0604020202020204" pitchFamily="34" charset="0"/>
              </a:rPr>
              <a:t>Grupna diskusija – mentor i polaznici diskutuju i daju jedni drugima povratne informacije o procesu, razgovori 1 na 1 (1 dan)</a:t>
            </a:r>
          </a:p>
          <a:p>
            <a:pPr>
              <a:buFont typeface="Wingdings" pitchFamily="2" charset="2"/>
              <a:buChar char="Ø"/>
            </a:pPr>
            <a:r>
              <a:rPr lang="sr-Latn-CS" sz="2800" dirty="0">
                <a:latin typeface="Arial" panose="020B0604020202020204" pitchFamily="34" charset="0"/>
                <a:cs typeface="Arial" panose="020B0604020202020204" pitchFamily="34" charset="0"/>
              </a:rPr>
              <a:t>Vi ocenjujete nas (1 dan)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68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4000" dirty="0">
                <a:latin typeface="Arial" panose="020B0604020202020204" pitchFamily="34" charset="0"/>
                <a:cs typeface="Arial" panose="020B0604020202020204" pitchFamily="34" charset="0"/>
              </a:rPr>
              <a:t>PROCENA UČINKA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CS" sz="2800" dirty="0">
                <a:latin typeface="Arial" panose="020B0604020202020204" pitchFamily="34" charset="0"/>
                <a:cs typeface="Arial" panose="020B0604020202020204" pitchFamily="34" charset="0"/>
              </a:rPr>
              <a:t>Mentor i HR popunjavaju obrazac za procenu učinka polaznika i prave ponude za najbolje</a:t>
            </a:r>
          </a:p>
          <a:p>
            <a:pPr marL="0" indent="0" algn="ctr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3140968"/>
            <a:ext cx="528930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41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CS" sz="4000" dirty="0">
                <a:latin typeface="Arial" panose="020B0604020202020204" pitchFamily="34" charset="0"/>
                <a:cs typeface="Arial" panose="020B0604020202020204" pitchFamily="34" charset="0"/>
              </a:rPr>
              <a:t>Procena stručne prakse od strane polaznika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Latn-CS" sz="2800" dirty="0">
                <a:latin typeface="Arial" panose="020B0604020202020204" pitchFamily="34" charset="0"/>
                <a:cs typeface="Arial" panose="020B0604020202020204" pitchFamily="34" charset="0"/>
              </a:rPr>
              <a:t>Jadran je kompanija koja ulaže u zaposlene i zato nam je važno mišljenje polaznika, kako bi ovaj proces razvijali i u budućnosti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56992"/>
            <a:ext cx="482453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38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CS" altLang="en-US" dirty="0">
                <a:latin typeface="Arial" panose="020B0604020202020204" pitchFamily="34" charset="0"/>
                <a:cs typeface="Arial" panose="020B0604020202020204" pitchFamily="34" charset="0"/>
              </a:rPr>
              <a:t>“Ukoliko ste mudri da sebe usavršavate svakoga dana, vi nikada nećete tražiti posao”.  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sr-Latn-CS" altLang="en-US" dirty="0">
                <a:solidFill>
                  <a:srgbClr val="003366"/>
                </a:solidFill>
              </a:rPr>
              <a:t/>
            </a:r>
            <a:br>
              <a:rPr lang="sr-Latn-CS" altLang="en-US" dirty="0">
                <a:solidFill>
                  <a:srgbClr val="003366"/>
                </a:solidFill>
              </a:rPr>
            </a:br>
            <a:r>
              <a:rPr lang="sr-Latn-C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CS" alt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C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 zasnivamo naš uspeh na:</a:t>
            </a:r>
            <a:br>
              <a:rPr lang="sr-Latn-CS" alt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C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r-Latn-C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Našoj jasnoj viziji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r-Latn-C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Našim prethodim iskustvima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Na</a:t>
            </a:r>
            <a:r>
              <a:rPr lang="sr-Latn-C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šem fokusiranju na učinak! </a:t>
            </a: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3600" dirty="0">
              <a:solidFill>
                <a:srgbClr val="003366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00808"/>
            <a:ext cx="280831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41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4000" dirty="0">
                <a:latin typeface="Arial" panose="020B0604020202020204" pitchFamily="34" charset="0"/>
                <a:cs typeface="Arial" panose="020B0604020202020204" pitchFamily="34" charset="0"/>
              </a:rPr>
              <a:t>J A D R A N  D.O.O.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Latn-CS" sz="28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 VIŠE OD POLA VEKA OKUPILI SMO SE OKO IDEJE DA STVORIMO EFIKASNO PREDUZEĆE DRŽEĆI SE SLOGANA „NAŠ KVALITET – ZAJEDNIČKO ZADOVOLJSTVO“.</a:t>
            </a:r>
            <a:endParaRPr lang="sr-Latn-C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Naše glavne sposobnosti su veliko znanje (stručnost kadrova na svim nivoima), iskustvo,  jaka operativa, i tehnički kadar. Zadovoljstvo naših poslovnih partnera postižemo profesionalno izvršavajući usluge sa kontinuiranim podizanjem kvaliteta prema pravnim, građevinsko–tehnološkim, energetskim  i ekološkim standardima. Kvalitetno i u ugovorenom roku obavljamo poslove.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CS" sz="2800" dirty="0">
              <a:latin typeface="+mj-lt"/>
            </a:endParaRPr>
          </a:p>
          <a:p>
            <a:endParaRPr lang="sr-Latn-CS" sz="3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400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Jadran danas</a:t>
            </a:r>
            <a:b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Jadran d.o.o. je na tržištu priznat kao jedan od vodećih srpskih poslovnih sistema koji čvrsto drži lidersku poziciju u sektoru :</a:t>
            </a:r>
          </a:p>
          <a:p>
            <a:pPr fontAlgn="base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završni radovi u građevinarstvu</a:t>
            </a:r>
          </a:p>
          <a:p>
            <a:pPr fontAlgn="base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antikorozivna zaštita i protivpožarna zaštita premazima</a:t>
            </a:r>
          </a:p>
          <a:p>
            <a:pPr fontAlgn="base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održavanje infrastrukturnih objekata</a:t>
            </a:r>
          </a:p>
          <a:p>
            <a:pPr fontAlgn="base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renoviranje, adaptacija i opremanje poslovnih objekata</a:t>
            </a:r>
          </a:p>
          <a:p>
            <a:pPr marL="0" indent="0">
              <a:buNone/>
            </a:pPr>
            <a:r>
              <a:rPr lang="sr-Latn-RS" b="1" dirty="0"/>
              <a:t>MI BOJIMO VAŠE SNOVE.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50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4000" dirty="0">
                <a:latin typeface="Arial" panose="020B0604020202020204" pitchFamily="34" charset="0"/>
                <a:cs typeface="Arial" panose="020B0604020202020204" pitchFamily="34" charset="0"/>
              </a:rPr>
              <a:t>Naše vrednosti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b="1">
                <a:latin typeface="Arial" panose="020B0604020202020204" pitchFamily="34" charset="0"/>
                <a:cs typeface="Arial" panose="020B0604020202020204" pitchFamily="34" charset="0"/>
              </a:rPr>
              <a:t>TRADICIJA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sr-Latn-C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sz="1800" dirty="0">
                <a:latin typeface="Arial" panose="020B0604020202020204" pitchFamily="34" charset="0"/>
                <a:cs typeface="Arial" panose="020B0604020202020204" pitchFamily="34" charset="0"/>
              </a:rPr>
              <a:t>Čuvamo dugoogodišnja partnerstva i negujemo profesionalne odnose sa klijentima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sr-Latn-RS" sz="1800" b="1" dirty="0">
                <a:latin typeface="Arial" panose="020B0604020202020204" pitchFamily="34" charset="0"/>
                <a:cs typeface="Arial" panose="020B0604020202020204" pitchFamily="34" charset="0"/>
              </a:rPr>
              <a:t>VALI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ТЕТ –</a:t>
            </a:r>
            <a:r>
              <a:rPr lang="sr-Latn-C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rajnost i prepoznatljiva estetika realizovanih projekata su merilo našeg kvaliteta.</a:t>
            </a:r>
          </a:p>
          <a:p>
            <a:r>
              <a:rPr lang="sr-Latn-RS" sz="1800" b="1" dirty="0">
                <a:latin typeface="Arial" panose="020B0604020202020204" pitchFamily="34" charset="0"/>
                <a:cs typeface="Arial" panose="020B0604020202020204" pitchFamily="34" charset="0"/>
              </a:rPr>
              <a:t>STRUČNOST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sr-Latn-C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sz="1800" dirty="0">
                <a:latin typeface="Arial" panose="020B0604020202020204" pitchFamily="34" charset="0"/>
                <a:cs typeface="Arial" panose="020B0604020202020204" pitchFamily="34" charset="0"/>
              </a:rPr>
              <a:t>Razvijamo tim iskusnih profesionalaca doraslih i najzahtevnijim projektima.</a:t>
            </a:r>
          </a:p>
          <a:p>
            <a:r>
              <a:rPr lang="sr-Latn-RS" sz="1800" b="1" dirty="0">
                <a:latin typeface="Arial" panose="020B0604020202020204" pitchFamily="34" charset="0"/>
                <a:cs typeface="Arial" panose="020B0604020202020204" pitchFamily="34" charset="0"/>
              </a:rPr>
              <a:t>BEZBEDNOST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sr-Latn-C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sz="1800" dirty="0">
                <a:latin typeface="Arial" panose="020B0604020202020204" pitchFamily="34" charset="0"/>
                <a:cs typeface="Arial" panose="020B0604020202020204" pitchFamily="34" charset="0"/>
              </a:rPr>
              <a:t>Beskompromisno poštujemo bezbednosne propise i procedure po pitanju zaštite ljudi, objakata i životne sredine. </a:t>
            </a:r>
          </a:p>
          <a:p>
            <a:r>
              <a:rPr lang="sr-Latn-CS" sz="1800" b="1" dirty="0">
                <a:latin typeface="Arial" panose="020B0604020202020204" pitchFamily="34" charset="0"/>
                <a:cs typeface="Arial" panose="020B0604020202020204" pitchFamily="34" charset="0"/>
              </a:rPr>
              <a:t>POUZDANOST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sr-Latn-C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sz="1800" dirty="0">
                <a:latin typeface="Arial" panose="020B0604020202020204" pitchFamily="34" charset="0"/>
                <a:cs typeface="Arial" panose="020B0604020202020204" pitchFamily="34" charset="0"/>
              </a:rPr>
              <a:t>Potpuno i savesno izvršavamo preuzete obaveze prema klijentima, partnerima i zaposlenima.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b="1" dirty="0">
                <a:latin typeface="Arial" panose="020B0604020202020204" pitchFamily="34" charset="0"/>
                <a:cs typeface="Arial" panose="020B0604020202020204" pitchFamily="34" charset="0"/>
              </a:rPr>
              <a:t>FLEKSIBILNOST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Efikasno i profesionalno se prilagođavamo tržišnim promenama, uslovima rada i zahtevima klijenata.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b="1" dirty="0">
                <a:latin typeface="Arial" panose="020B0604020202020204" pitchFamily="34" charset="0"/>
                <a:cs typeface="Arial" panose="020B0604020202020204" pitchFamily="34" charset="0"/>
              </a:rPr>
              <a:t>POŠTOVANJE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sr-Latn-C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sz="1800" dirty="0">
                <a:latin typeface="Arial" panose="020B0604020202020204" pitchFamily="34" charset="0"/>
                <a:cs typeface="Arial" panose="020B0604020202020204" pitchFamily="34" charset="0"/>
              </a:rPr>
              <a:t>Kroz međusobno poštovanje uspostavljeno sa klijentima, partnerima i zaposlenima održavamo dobru reputaciju kompanije.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31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548680"/>
            <a:ext cx="8229600" cy="579467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r-Latn-C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 smo odgovorni ljudi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sr-Latn-C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 učimo i razvijamo naše zaposlene da budu odgovorni ljudi,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C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</a:p>
          <a:p>
            <a:pPr marL="0" indent="0">
              <a:buNone/>
            </a:pPr>
            <a:r>
              <a:rPr lang="sr-Latn-C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VOĐENI PRIMEROM</a:t>
            </a: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51504"/>
            <a:ext cx="2262014" cy="309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96952"/>
            <a:ext cx="3829050" cy="334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47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>
            <a:normAutofit fontScale="90000"/>
          </a:bodyPr>
          <a:lstStyle/>
          <a:p>
            <a:r>
              <a:rPr lang="sr-Latn-CS" dirty="0"/>
              <a:t/>
            </a:r>
            <a:br>
              <a:rPr lang="sr-Latn-CS" dirty="0"/>
            </a:br>
            <a:r>
              <a:rPr lang="sr-Latn-CS" sz="4000" dirty="0">
                <a:latin typeface="Arial" panose="020B0604020202020204" pitchFamily="34" charset="0"/>
                <a:cs typeface="Arial" panose="020B0604020202020204" pitchFamily="34" charset="0"/>
              </a:rPr>
              <a:t>Šta je cilj stručne </a:t>
            </a:r>
            <a:br>
              <a:rPr lang="sr-Latn-C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CS" sz="4000" dirty="0">
                <a:latin typeface="Arial" panose="020B0604020202020204" pitchFamily="34" charset="0"/>
                <a:cs typeface="Arial" panose="020B0604020202020204" pitchFamily="34" charset="0"/>
              </a:rPr>
              <a:t>prakse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sr-Cyrl-RS" sz="4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</a:t>
            </a:r>
            <a:r>
              <a:rPr lang="sr-Latn-C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sr-Latn-C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CS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C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CS" sz="2400" dirty="0">
                <a:latin typeface="Arial" panose="020B0604020202020204" pitchFamily="34" charset="0"/>
                <a:cs typeface="Arial" panose="020B0604020202020204" pitchFamily="34" charset="0"/>
              </a:rPr>
              <a:t>Cilj ovog projekta je da privuče i zadrži proaktivne mlade ljude sa visokim potencijalom i da predstavi Jadran kao kompaniju njihovog prvog izbora.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3933056"/>
            <a:ext cx="8003232" cy="2121099"/>
          </a:xfrm>
        </p:spPr>
        <p:txBody>
          <a:bodyPr/>
          <a:lstStyle/>
          <a:p>
            <a:pPr marL="0" indent="0">
              <a:buNone/>
            </a:pPr>
            <a:endParaRPr lang="sr-Latn-C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Latn-CS" sz="4000" dirty="0">
                <a:latin typeface="Arial" panose="020B0604020202020204" pitchFamily="34" charset="0"/>
                <a:cs typeface="Arial" panose="020B0604020202020204" pitchFamily="34" charset="0"/>
              </a:rPr>
              <a:t>Trajanje projekta</a:t>
            </a:r>
          </a:p>
          <a:p>
            <a:pPr marL="0" indent="0">
              <a:buNone/>
            </a:pPr>
            <a:r>
              <a:rPr lang="sr-Latn-C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6 nedelja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242892"/>
            <a:ext cx="2488541" cy="1601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91744"/>
            <a:ext cx="2762250" cy="2434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82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490066"/>
          </a:xfrm>
        </p:spPr>
        <p:txBody>
          <a:bodyPr>
            <a:noAutofit/>
          </a:bodyPr>
          <a:lstStyle/>
          <a:p>
            <a:r>
              <a:rPr lang="sr-Latn-CS" sz="4000" dirty="0">
                <a:latin typeface="Arial" panose="020B0604020202020204" pitchFamily="34" charset="0"/>
                <a:cs typeface="Arial" panose="020B0604020202020204" pitchFamily="34" charset="0"/>
              </a:rPr>
              <a:t>Tok stručne prakse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graphicFrame>
        <p:nvGraphicFramePr>
          <p:cNvPr id="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055764"/>
              </p:ext>
            </p:extLst>
          </p:nvPr>
        </p:nvGraphicFramePr>
        <p:xfrm>
          <a:off x="467544" y="1340768"/>
          <a:ext cx="8229600" cy="4857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026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Planirane aktivnosti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sr-Latn-CS" sz="2800" dirty="0">
                <a:latin typeface="Arial" panose="020B0604020202020204" pitchFamily="34" charset="0"/>
                <a:cs typeface="Arial" panose="020B0604020202020204" pitchFamily="34" charset="0"/>
              </a:rPr>
              <a:t>Individualni intervjui sa zainteresovanim studentima (1 dan)</a:t>
            </a:r>
          </a:p>
          <a:p>
            <a:pPr>
              <a:buFont typeface="Wingdings" pitchFamily="2" charset="2"/>
              <a:buChar char="Ø"/>
            </a:pPr>
            <a:r>
              <a:rPr lang="sr-Latn-CS" sz="2800" dirty="0">
                <a:latin typeface="Arial" panose="020B0604020202020204" pitchFamily="34" charset="0"/>
                <a:cs typeface="Arial" panose="020B0604020202020204" pitchFamily="34" charset="0"/>
              </a:rPr>
              <a:t>Uvodna obuka – upoznavanje sa kompanijom Jadran i njenom kulturom, tok stručne prakse (1 dan)</a:t>
            </a:r>
          </a:p>
          <a:p>
            <a:pPr>
              <a:buFont typeface="Wingdings" pitchFamily="2" charset="2"/>
              <a:buChar char="Ø"/>
            </a:pPr>
            <a:r>
              <a:rPr lang="sr-Latn-CS" sz="2800" dirty="0">
                <a:latin typeface="Arial" panose="020B0604020202020204" pitchFamily="34" charset="0"/>
                <a:cs typeface="Arial" panose="020B0604020202020204" pitchFamily="34" charset="0"/>
              </a:rPr>
              <a:t>Teorijska obuka iz oblasti građevinskog materijala i antikorozivne zaštite (8 dana)</a:t>
            </a:r>
          </a:p>
          <a:p>
            <a:pPr>
              <a:buFont typeface="Wingdings" pitchFamily="2" charset="2"/>
              <a:buChar char="Ø"/>
            </a:pPr>
            <a:r>
              <a:rPr lang="sr-Latn-CS" sz="2800" dirty="0">
                <a:latin typeface="Arial" panose="020B0604020202020204" pitchFamily="34" charset="0"/>
                <a:cs typeface="Arial" panose="020B0604020202020204" pitchFamily="34" charset="0"/>
              </a:rPr>
              <a:t>Upoznavanje sa mentorima i njihovim delokrugom posla (1 dan)</a:t>
            </a:r>
          </a:p>
          <a:p>
            <a:pPr>
              <a:buFont typeface="Wingdings" pitchFamily="2" charset="2"/>
              <a:buChar char="Ø"/>
            </a:pPr>
            <a:r>
              <a:rPr lang="sr-Latn-CS" sz="2800" dirty="0">
                <a:latin typeface="Arial" panose="020B0604020202020204" pitchFamily="34" charset="0"/>
                <a:cs typeface="Arial" panose="020B0604020202020204" pitchFamily="34" charset="0"/>
              </a:rPr>
              <a:t>Obilazak gradilišta (2 dana)</a:t>
            </a:r>
          </a:p>
          <a:p>
            <a:pPr>
              <a:buFont typeface="Wingdings" pitchFamily="2" charset="2"/>
              <a:buChar char="Ø"/>
            </a:pPr>
            <a:endParaRPr lang="sr-Latn-C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sr-Latn-C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07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sr-Latn-CS" sz="4000" dirty="0">
                <a:latin typeface="Arial" panose="020B0604020202020204" pitchFamily="34" charset="0"/>
                <a:cs typeface="Arial" panose="020B0604020202020204" pitchFamily="34" charset="0"/>
              </a:rPr>
              <a:t>PREUZIMANJE ODGOVORNOSTI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2271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r-Latn-C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r-Latn-CS" dirty="0">
                <a:latin typeface="Arial" panose="020B0604020202020204" pitchFamily="34" charset="0"/>
                <a:cs typeface="Arial" panose="020B0604020202020204" pitchFamily="34" charset="0"/>
              </a:rPr>
              <a:t>Polaznici dobijaju konkretne zadatke i                                odgovornosti</a:t>
            </a:r>
          </a:p>
          <a:p>
            <a:pPr marL="0" indent="0" algn="ctr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3743325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44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469</Words>
  <Application>Microsoft Office PowerPoint</Application>
  <PresentationFormat>On-screen Show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Program Stručne prakse</vt:lpstr>
      <vt:lpstr>J A D R A N  D.O.O.</vt:lpstr>
      <vt:lpstr>Jadran danas </vt:lpstr>
      <vt:lpstr>Naše vrednosti</vt:lpstr>
      <vt:lpstr>PowerPoint Presentation</vt:lpstr>
      <vt:lpstr> Šta je cilj stručne  prakse?                                                                                                                        Cilj ovog projekta je da privuče i zadrži proaktivne mlade ljude sa visokim potencijalom i da predstavi Jadran kao kompaniju njihovog prvog izbora. </vt:lpstr>
      <vt:lpstr>Tok stručne prakse</vt:lpstr>
      <vt:lpstr>Planirane aktivnosti</vt:lpstr>
      <vt:lpstr>PREUZIMANJE ODGOVORNOSTI</vt:lpstr>
      <vt:lpstr>Vežba kroz praktične primere</vt:lpstr>
      <vt:lpstr>PROCENA UČINKA</vt:lpstr>
      <vt:lpstr>Procena stručne prakse od strane polaznika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Stručne prakse</dc:title>
  <dc:creator>Aleksandar Avramovic</dc:creator>
  <cp:lastModifiedBy>Zorka</cp:lastModifiedBy>
  <cp:revision>28</cp:revision>
  <cp:lastPrinted>2018-03-01T11:43:37Z</cp:lastPrinted>
  <dcterms:created xsi:type="dcterms:W3CDTF">2018-02-27T18:11:12Z</dcterms:created>
  <dcterms:modified xsi:type="dcterms:W3CDTF">2018-03-26T11:22:55Z</dcterms:modified>
</cp:coreProperties>
</file>